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9144000" cy="5143500" type="screen16x9"/>
  <p:notesSz cx="6858000" cy="9144000"/>
  <p:embeddedFontLst>
    <p:embeddedFont>
      <p:font typeface="Roboto" panose="02000000000000000000" pitchFamily="2"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754" y="8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padlet.com/22aroraa/NYtimesvUS"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1162e3a3010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1162e3a3010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114844e6eaf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114844e6eaf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1158ac1ee91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1158ac1ee91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1158ac1ee91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1158ac1ee91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Saturday press offensive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113e5be98a3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113e5be98a3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1158ac1ee91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1158ac1ee91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113e5be98a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113e5be98a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116f272c36b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116f272c36b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Censorship was a hot topic at the time but after the case there wasnt much else done with it </a:t>
            </a:r>
            <a:endParaRPr>
              <a:solidFill>
                <a:schemeClr val="dk1"/>
              </a:solidFill>
            </a:endParaRPr>
          </a:p>
          <a:p>
            <a:pPr marL="0" lvl="0" indent="0" algn="l" rtl="0">
              <a:spcBef>
                <a:spcPts val="0"/>
              </a:spcBef>
              <a:spcAft>
                <a:spcPts val="0"/>
              </a:spcAft>
              <a:buNone/>
            </a:pPr>
            <a:r>
              <a:rPr lang="en">
                <a:solidFill>
                  <a:schemeClr val="dk1"/>
                </a:solidFill>
              </a:rPr>
              <a:t>Tinker v. moines precedent → schools cannot limit free speech unless it affects educational process f</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What else do I write for both of these things? </a:t>
            </a:r>
            <a:endParaRPr>
              <a:solidFill>
                <a:schemeClr val="dk1"/>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113e5be98a3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113e5be98a3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Not a public forum for people to share views → written for  class and must meet class requirements and guidelines </a:t>
            </a:r>
            <a:endParaRPr/>
          </a:p>
          <a:p>
            <a:pPr marL="0" lvl="0" indent="0" algn="l" rtl="0">
              <a:spcBef>
                <a:spcPts val="0"/>
              </a:spcBef>
              <a:spcAft>
                <a:spcPts val="0"/>
              </a:spcAft>
              <a:buNone/>
            </a:pPr>
            <a:r>
              <a:rPr lang="en"/>
              <a:t>Quote part → schools can regulate as long as that is the case (reasonable concerns and not unreasonable censorship)</a:t>
            </a:r>
            <a:endParaRPr/>
          </a:p>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113e5be98a3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113e5be98a3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1147094a37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1147094a37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1162e3a3010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1162e3a3010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113e5be98a3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113e5be98a3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116f272c36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116f272c36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113e5be98a3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113e5be98a3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116f272c36b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116f272c36b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116f272c36b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116f272c36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https://padlet.com/22aroraa/NYtimesvUS</a:t>
            </a:r>
            <a:endParaRPr/>
          </a:p>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116f272c36b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116f272c36b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1158ac1ee9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1158ac1ee9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1147094a372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1147094a372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He worked at RAND Corporation </a:t>
            </a:r>
            <a:endParaRPr/>
          </a:p>
          <a:p>
            <a:pPr marL="0" lvl="0" indent="0" algn="l" rtl="0">
              <a:spcBef>
                <a:spcPts val="0"/>
              </a:spcBef>
              <a:spcAft>
                <a:spcPts val="0"/>
              </a:spcAft>
              <a:buNone/>
            </a:pPr>
            <a:r>
              <a:rPr lang="en"/>
              <a:t>Leaked to NY Times, The Washington Post </a:t>
            </a:r>
            <a:endParaRPr/>
          </a:p>
          <a:p>
            <a:pPr marL="0" lvl="0" indent="0" algn="l" rtl="0">
              <a:spcBef>
                <a:spcPts val="0"/>
              </a:spcBef>
              <a:spcAft>
                <a:spcPts val="0"/>
              </a:spcAft>
              <a:buNone/>
            </a:pPr>
            <a:r>
              <a:rPr lang="en"/>
              <a:t>The president’s words contradicted true intentions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1162e3a301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1162e3a301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Rulings → one favored gov ad one favored post (newspaper)</a:t>
            </a:r>
            <a:endParaRPr/>
          </a:p>
          <a:p>
            <a:pPr marL="0" lvl="0" indent="0" algn="l" rtl="0">
              <a:spcBef>
                <a:spcPts val="0"/>
              </a:spcBef>
              <a:spcAft>
                <a:spcPts val="0"/>
              </a:spcAft>
              <a:buNone/>
            </a:pPr>
            <a:r>
              <a:rPr lang="en"/>
              <a:t>SC agreed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1173f26f442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1173f26f442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1158ac1ee91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1158ac1ee91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1147094a372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1147094a372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Reveals what people should know </a:t>
            </a:r>
            <a:endParaRPr/>
          </a:p>
          <a:p>
            <a:pPr marL="0" lvl="0" indent="0" algn="l" rtl="0">
              <a:spcBef>
                <a:spcPts val="0"/>
              </a:spcBef>
              <a:spcAft>
                <a:spcPts val="0"/>
              </a:spcAft>
              <a:buNone/>
            </a:pPr>
            <a:r>
              <a:rPr lang="en"/>
              <a:t>Newspapers knew it went against the government and they should have figured the situation out with gov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1158ac1ee91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1158ac1ee91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6;p2"/>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a:p>
        </p:txBody>
      </p:sp>
      <p:sp>
        <p:nvSpPr>
          <p:cNvPr id="17" name="Google Shape;17;p2"/>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2100"/>
              <a:buNone/>
              <a:defRPr sz="2100">
                <a:solidFill>
                  <a:schemeClr val="lt1"/>
                </a:solidFill>
              </a:defRPr>
            </a:lvl1pPr>
            <a:lvl2pPr lvl="1">
              <a:lnSpc>
                <a:spcPct val="100000"/>
              </a:lnSpc>
              <a:spcBef>
                <a:spcPts val="0"/>
              </a:spcBef>
              <a:spcAft>
                <a:spcPts val="0"/>
              </a:spcAft>
              <a:buClr>
                <a:schemeClr val="lt1"/>
              </a:buClr>
              <a:buSzPts val="2100"/>
              <a:buNone/>
              <a:defRPr sz="2100">
                <a:solidFill>
                  <a:schemeClr val="lt1"/>
                </a:solidFill>
              </a:defRPr>
            </a:lvl2pPr>
            <a:lvl3pPr lvl="2">
              <a:lnSpc>
                <a:spcPct val="100000"/>
              </a:lnSpc>
              <a:spcBef>
                <a:spcPts val="0"/>
              </a:spcBef>
              <a:spcAft>
                <a:spcPts val="0"/>
              </a:spcAft>
              <a:buClr>
                <a:schemeClr val="lt1"/>
              </a:buClr>
              <a:buSzPts val="2100"/>
              <a:buNone/>
              <a:defRPr sz="2100">
                <a:solidFill>
                  <a:schemeClr val="lt1"/>
                </a:solidFill>
              </a:defRPr>
            </a:lvl3pPr>
            <a:lvl4pPr lvl="3">
              <a:lnSpc>
                <a:spcPct val="100000"/>
              </a:lnSpc>
              <a:spcBef>
                <a:spcPts val="0"/>
              </a:spcBef>
              <a:spcAft>
                <a:spcPts val="0"/>
              </a:spcAft>
              <a:buClr>
                <a:schemeClr val="lt1"/>
              </a:buClr>
              <a:buSzPts val="2100"/>
              <a:buNone/>
              <a:defRPr sz="2100">
                <a:solidFill>
                  <a:schemeClr val="lt1"/>
                </a:solidFill>
              </a:defRPr>
            </a:lvl4pPr>
            <a:lvl5pPr lvl="4">
              <a:lnSpc>
                <a:spcPct val="100000"/>
              </a:lnSpc>
              <a:spcBef>
                <a:spcPts val="0"/>
              </a:spcBef>
              <a:spcAft>
                <a:spcPts val="0"/>
              </a:spcAft>
              <a:buClr>
                <a:schemeClr val="lt1"/>
              </a:buClr>
              <a:buSzPts val="2100"/>
              <a:buNone/>
              <a:defRPr sz="2100">
                <a:solidFill>
                  <a:schemeClr val="lt1"/>
                </a:solidFill>
              </a:defRPr>
            </a:lvl5pPr>
            <a:lvl6pPr lvl="5">
              <a:lnSpc>
                <a:spcPct val="100000"/>
              </a:lnSpc>
              <a:spcBef>
                <a:spcPts val="0"/>
              </a:spcBef>
              <a:spcAft>
                <a:spcPts val="0"/>
              </a:spcAft>
              <a:buClr>
                <a:schemeClr val="lt1"/>
              </a:buClr>
              <a:buSzPts val="2100"/>
              <a:buNone/>
              <a:defRPr sz="2100">
                <a:solidFill>
                  <a:schemeClr val="lt1"/>
                </a:solidFill>
              </a:defRPr>
            </a:lvl6pPr>
            <a:lvl7pPr lvl="6">
              <a:lnSpc>
                <a:spcPct val="100000"/>
              </a:lnSpc>
              <a:spcBef>
                <a:spcPts val="0"/>
              </a:spcBef>
              <a:spcAft>
                <a:spcPts val="0"/>
              </a:spcAft>
              <a:buClr>
                <a:schemeClr val="lt1"/>
              </a:buClr>
              <a:buSzPts val="2100"/>
              <a:buNone/>
              <a:defRPr sz="2100">
                <a:solidFill>
                  <a:schemeClr val="lt1"/>
                </a:solidFill>
              </a:defRPr>
            </a:lvl7pPr>
            <a:lvl8pPr lvl="7">
              <a:lnSpc>
                <a:spcPct val="100000"/>
              </a:lnSpc>
              <a:spcBef>
                <a:spcPts val="0"/>
              </a:spcBef>
              <a:spcAft>
                <a:spcPts val="0"/>
              </a:spcAft>
              <a:buClr>
                <a:schemeClr val="lt1"/>
              </a:buClr>
              <a:buSzPts val="2100"/>
              <a:buNone/>
              <a:defRPr sz="2100">
                <a:solidFill>
                  <a:schemeClr val="lt1"/>
                </a:solidFill>
              </a:defRPr>
            </a:lvl8pPr>
            <a:lvl9pPr lvl="8">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18" name="Google Shape;18;p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69"/>
        <p:cNvGrpSpPr/>
        <p:nvPr/>
      </p:nvGrpSpPr>
      <p:grpSpPr>
        <a:xfrm>
          <a:off x="0" y="0"/>
          <a:ext cx="0" cy="0"/>
          <a:chOff x="0" y="0"/>
          <a:chExt cx="0" cy="0"/>
        </a:xfrm>
      </p:grpSpPr>
      <p:grpSp>
        <p:nvGrpSpPr>
          <p:cNvPr id="70" name="Google Shape;70;p11"/>
          <p:cNvGrpSpPr/>
          <p:nvPr/>
        </p:nvGrpSpPr>
        <p:grpSpPr>
          <a:xfrm>
            <a:off x="6098378" y="5"/>
            <a:ext cx="3045625" cy="2030570"/>
            <a:chOff x="6098378" y="5"/>
            <a:chExt cx="3045625" cy="2030570"/>
          </a:xfrm>
        </p:grpSpPr>
        <p:sp>
          <p:nvSpPr>
            <p:cNvPr id="71" name="Google Shape;71;p11"/>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1"/>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1"/>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1"/>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1"/>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 name="Google Shape;76;p11"/>
          <p:cNvSpPr txBox="1">
            <a:spLocks noGrp="1"/>
          </p:cNvSpPr>
          <p:nvPr>
            <p:ph type="title" hasCustomPrompt="1"/>
          </p:nvPr>
        </p:nvSpPr>
        <p:spPr>
          <a:xfrm>
            <a:off x="311700" y="1256050"/>
            <a:ext cx="8520600" cy="20307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lt1"/>
              </a:buClr>
              <a:buSzPts val="12000"/>
              <a:buNone/>
              <a:defRPr sz="12000">
                <a:solidFill>
                  <a:schemeClr val="lt1"/>
                </a:solidFill>
              </a:defRPr>
            </a:lvl1pPr>
            <a:lvl2pPr lvl="1" algn="ctr">
              <a:spcBef>
                <a:spcPts val="0"/>
              </a:spcBef>
              <a:spcAft>
                <a:spcPts val="0"/>
              </a:spcAft>
              <a:buClr>
                <a:schemeClr val="lt1"/>
              </a:buClr>
              <a:buSzPts val="12000"/>
              <a:buNone/>
              <a:defRPr sz="12000">
                <a:solidFill>
                  <a:schemeClr val="lt1"/>
                </a:solidFill>
              </a:defRPr>
            </a:lvl2pPr>
            <a:lvl3pPr lvl="2" algn="ctr">
              <a:spcBef>
                <a:spcPts val="0"/>
              </a:spcBef>
              <a:spcAft>
                <a:spcPts val="0"/>
              </a:spcAft>
              <a:buClr>
                <a:schemeClr val="lt1"/>
              </a:buClr>
              <a:buSzPts val="12000"/>
              <a:buNone/>
              <a:defRPr sz="12000">
                <a:solidFill>
                  <a:schemeClr val="lt1"/>
                </a:solidFill>
              </a:defRPr>
            </a:lvl3pPr>
            <a:lvl4pPr lvl="3" algn="ctr">
              <a:spcBef>
                <a:spcPts val="0"/>
              </a:spcBef>
              <a:spcAft>
                <a:spcPts val="0"/>
              </a:spcAft>
              <a:buClr>
                <a:schemeClr val="lt1"/>
              </a:buClr>
              <a:buSzPts val="12000"/>
              <a:buNone/>
              <a:defRPr sz="12000">
                <a:solidFill>
                  <a:schemeClr val="lt1"/>
                </a:solidFill>
              </a:defRPr>
            </a:lvl4pPr>
            <a:lvl5pPr lvl="4" algn="ctr">
              <a:spcBef>
                <a:spcPts val="0"/>
              </a:spcBef>
              <a:spcAft>
                <a:spcPts val="0"/>
              </a:spcAft>
              <a:buClr>
                <a:schemeClr val="lt1"/>
              </a:buClr>
              <a:buSzPts val="12000"/>
              <a:buNone/>
              <a:defRPr sz="12000">
                <a:solidFill>
                  <a:schemeClr val="lt1"/>
                </a:solidFill>
              </a:defRPr>
            </a:lvl5pPr>
            <a:lvl6pPr lvl="5" algn="ctr">
              <a:spcBef>
                <a:spcPts val="0"/>
              </a:spcBef>
              <a:spcAft>
                <a:spcPts val="0"/>
              </a:spcAft>
              <a:buClr>
                <a:schemeClr val="lt1"/>
              </a:buClr>
              <a:buSzPts val="12000"/>
              <a:buNone/>
              <a:defRPr sz="12000">
                <a:solidFill>
                  <a:schemeClr val="lt1"/>
                </a:solidFill>
              </a:defRPr>
            </a:lvl6pPr>
            <a:lvl7pPr lvl="6" algn="ctr">
              <a:spcBef>
                <a:spcPts val="0"/>
              </a:spcBef>
              <a:spcAft>
                <a:spcPts val="0"/>
              </a:spcAft>
              <a:buClr>
                <a:schemeClr val="lt1"/>
              </a:buClr>
              <a:buSzPts val="12000"/>
              <a:buNone/>
              <a:defRPr sz="12000">
                <a:solidFill>
                  <a:schemeClr val="lt1"/>
                </a:solidFill>
              </a:defRPr>
            </a:lvl7pPr>
            <a:lvl8pPr lvl="7" algn="ctr">
              <a:spcBef>
                <a:spcPts val="0"/>
              </a:spcBef>
              <a:spcAft>
                <a:spcPts val="0"/>
              </a:spcAft>
              <a:buClr>
                <a:schemeClr val="lt1"/>
              </a:buClr>
              <a:buSzPts val="12000"/>
              <a:buNone/>
              <a:defRPr sz="12000">
                <a:solidFill>
                  <a:schemeClr val="lt1"/>
                </a:solidFill>
              </a:defRPr>
            </a:lvl8pPr>
            <a:lvl9pPr lvl="8" algn="ctr">
              <a:spcBef>
                <a:spcPts val="0"/>
              </a:spcBef>
              <a:spcAft>
                <a:spcPts val="0"/>
              </a:spcAft>
              <a:buClr>
                <a:schemeClr val="lt1"/>
              </a:buClr>
              <a:buSzPts val="12000"/>
              <a:buNone/>
              <a:defRPr sz="12000">
                <a:solidFill>
                  <a:schemeClr val="lt1"/>
                </a:solidFill>
              </a:defRPr>
            </a:lvl9pPr>
          </a:lstStyle>
          <a:p>
            <a:r>
              <a:t>xx%</a:t>
            </a:r>
          </a:p>
        </p:txBody>
      </p:sp>
      <p:sp>
        <p:nvSpPr>
          <p:cNvPr id="77" name="Google Shape;77;p11"/>
          <p:cNvSpPr txBox="1">
            <a:spLocks noGrp="1"/>
          </p:cNvSpPr>
          <p:nvPr>
            <p:ph type="body" idx="1"/>
          </p:nvPr>
        </p:nvSpPr>
        <p:spPr>
          <a:xfrm>
            <a:off x="311700" y="3369225"/>
            <a:ext cx="8520600" cy="12819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Clr>
                <a:schemeClr val="lt1"/>
              </a:buClr>
              <a:buSzPts val="1800"/>
              <a:buChar char="●"/>
              <a:defRPr>
                <a:solidFill>
                  <a:schemeClr val="lt1"/>
                </a:solidFill>
              </a:defRPr>
            </a:lvl1pPr>
            <a:lvl2pPr marL="914400" lvl="1" indent="-317500" algn="ctr">
              <a:spcBef>
                <a:spcPts val="0"/>
              </a:spcBef>
              <a:spcAft>
                <a:spcPts val="0"/>
              </a:spcAft>
              <a:buClr>
                <a:schemeClr val="lt1"/>
              </a:buClr>
              <a:buSzPts val="1400"/>
              <a:buChar char="○"/>
              <a:defRPr>
                <a:solidFill>
                  <a:schemeClr val="lt1"/>
                </a:solidFill>
              </a:defRPr>
            </a:lvl2pPr>
            <a:lvl3pPr marL="1371600" lvl="2" indent="-317500" algn="ctr">
              <a:spcBef>
                <a:spcPts val="0"/>
              </a:spcBef>
              <a:spcAft>
                <a:spcPts val="0"/>
              </a:spcAft>
              <a:buClr>
                <a:schemeClr val="lt1"/>
              </a:buClr>
              <a:buSzPts val="1400"/>
              <a:buChar char="■"/>
              <a:defRPr>
                <a:solidFill>
                  <a:schemeClr val="lt1"/>
                </a:solidFill>
              </a:defRPr>
            </a:lvl3pPr>
            <a:lvl4pPr marL="1828800" lvl="3" indent="-317500" algn="ctr">
              <a:spcBef>
                <a:spcPts val="0"/>
              </a:spcBef>
              <a:spcAft>
                <a:spcPts val="0"/>
              </a:spcAft>
              <a:buClr>
                <a:schemeClr val="lt1"/>
              </a:buClr>
              <a:buSzPts val="1400"/>
              <a:buChar char="●"/>
              <a:defRPr>
                <a:solidFill>
                  <a:schemeClr val="lt1"/>
                </a:solidFill>
              </a:defRPr>
            </a:lvl4pPr>
            <a:lvl5pPr marL="2286000" lvl="4" indent="-317500" algn="ctr">
              <a:spcBef>
                <a:spcPts val="0"/>
              </a:spcBef>
              <a:spcAft>
                <a:spcPts val="0"/>
              </a:spcAft>
              <a:buClr>
                <a:schemeClr val="lt1"/>
              </a:buClr>
              <a:buSzPts val="1400"/>
              <a:buChar char="○"/>
              <a:defRPr>
                <a:solidFill>
                  <a:schemeClr val="lt1"/>
                </a:solidFill>
              </a:defRPr>
            </a:lvl5pPr>
            <a:lvl6pPr marL="2743200" lvl="5" indent="-317500" algn="ctr">
              <a:spcBef>
                <a:spcPts val="0"/>
              </a:spcBef>
              <a:spcAft>
                <a:spcPts val="0"/>
              </a:spcAft>
              <a:buClr>
                <a:schemeClr val="lt1"/>
              </a:buClr>
              <a:buSzPts val="1400"/>
              <a:buChar char="■"/>
              <a:defRPr>
                <a:solidFill>
                  <a:schemeClr val="lt1"/>
                </a:solidFill>
              </a:defRPr>
            </a:lvl6pPr>
            <a:lvl7pPr marL="3200400" lvl="6" indent="-317500" algn="ctr">
              <a:spcBef>
                <a:spcPts val="0"/>
              </a:spcBef>
              <a:spcAft>
                <a:spcPts val="0"/>
              </a:spcAft>
              <a:buClr>
                <a:schemeClr val="lt1"/>
              </a:buClr>
              <a:buSzPts val="1400"/>
              <a:buChar char="●"/>
              <a:defRPr>
                <a:solidFill>
                  <a:schemeClr val="lt1"/>
                </a:solidFill>
              </a:defRPr>
            </a:lvl7pPr>
            <a:lvl8pPr marL="3657600" lvl="7" indent="-317500" algn="ctr">
              <a:spcBef>
                <a:spcPts val="0"/>
              </a:spcBef>
              <a:spcAft>
                <a:spcPts val="0"/>
              </a:spcAft>
              <a:buClr>
                <a:schemeClr val="lt1"/>
              </a:buClr>
              <a:buSzPts val="1400"/>
              <a:buChar char="○"/>
              <a:defRPr>
                <a:solidFill>
                  <a:schemeClr val="lt1"/>
                </a:solidFill>
              </a:defRPr>
            </a:lvl8pPr>
            <a:lvl9pPr marL="4114800" lvl="8" indent="-317500" algn="ctr">
              <a:spcBef>
                <a:spcPts val="0"/>
              </a:spcBef>
              <a:spcAft>
                <a:spcPts val="0"/>
              </a:spcAft>
              <a:buClr>
                <a:schemeClr val="lt1"/>
              </a:buClr>
              <a:buSzPts val="1400"/>
              <a:buChar char="■"/>
              <a:defRPr>
                <a:solidFill>
                  <a:schemeClr val="lt1"/>
                </a:solidFill>
              </a:defRPr>
            </a:lvl9pPr>
          </a:lstStyle>
          <a:p>
            <a:endParaRPr/>
          </a:p>
        </p:txBody>
      </p:sp>
      <p:sp>
        <p:nvSpPr>
          <p:cNvPr id="78" name="Google Shape;78;p11"/>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9"/>
        <p:cNvGrpSpPr/>
        <p:nvPr/>
      </p:nvGrpSpPr>
      <p:grpSpPr>
        <a:xfrm>
          <a:off x="0" y="0"/>
          <a:ext cx="0" cy="0"/>
          <a:chOff x="0" y="0"/>
          <a:chExt cx="0" cy="0"/>
        </a:xfrm>
      </p:grpSpPr>
      <p:sp>
        <p:nvSpPr>
          <p:cNvPr id="80" name="Google Shape;80;p1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9"/>
        <p:cNvGrpSpPr/>
        <p:nvPr/>
      </p:nvGrpSpPr>
      <p:grpSpPr>
        <a:xfrm>
          <a:off x="0" y="0"/>
          <a:ext cx="0" cy="0"/>
          <a:chOff x="0" y="0"/>
          <a:chExt cx="0" cy="0"/>
        </a:xfrm>
      </p:grpSpPr>
      <p:grpSp>
        <p:nvGrpSpPr>
          <p:cNvPr id="20" name="Google Shape;20;p3"/>
          <p:cNvGrpSpPr/>
          <p:nvPr/>
        </p:nvGrpSpPr>
        <p:grpSpPr>
          <a:xfrm>
            <a:off x="6098378" y="5"/>
            <a:ext cx="3045625" cy="2030570"/>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6;p3"/>
          <p:cNvSpPr txBox="1">
            <a:spLocks noGrp="1"/>
          </p:cNvSpPr>
          <p:nvPr>
            <p:ph type="title"/>
          </p:nvPr>
        </p:nvSpPr>
        <p:spPr>
          <a:xfrm>
            <a:off x="598100" y="2152347"/>
            <a:ext cx="8222100" cy="838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a:p>
        </p:txBody>
      </p:sp>
      <p:sp>
        <p:nvSpPr>
          <p:cNvPr id="27" name="Google Shape;27;p3"/>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8"/>
        <p:cNvGrpSpPr/>
        <p:nvPr/>
      </p:nvGrpSpPr>
      <p:grpSpPr>
        <a:xfrm>
          <a:off x="0" y="0"/>
          <a:ext cx="0" cy="0"/>
          <a:chOff x="0" y="0"/>
          <a:chExt cx="0" cy="0"/>
        </a:xfrm>
      </p:grpSpPr>
      <p:grpSp>
        <p:nvGrpSpPr>
          <p:cNvPr id="29" name="Google Shape;29;p4"/>
          <p:cNvGrpSpPr/>
          <p:nvPr/>
        </p:nvGrpSpPr>
        <p:grpSpPr>
          <a:xfrm>
            <a:off x="0" y="3903669"/>
            <a:ext cx="9144000" cy="1239925"/>
            <a:chOff x="0" y="3903669"/>
            <a:chExt cx="9144000" cy="1239925"/>
          </a:xfrm>
        </p:grpSpPr>
        <p:sp>
          <p:nvSpPr>
            <p:cNvPr id="30" name="Google Shape;30;p4"/>
            <p:cNvSpPr/>
            <p:nvPr/>
          </p:nvSpPr>
          <p:spPr>
            <a:xfrm>
              <a:off x="8154895" y="3903669"/>
              <a:ext cx="989100" cy="9879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4"/>
            <p:cNvSpPr/>
            <p:nvPr/>
          </p:nvSpPr>
          <p:spPr>
            <a:xfrm flipH="1">
              <a:off x="6181163" y="3903669"/>
              <a:ext cx="989100" cy="9879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4"/>
            <p:cNvSpPr/>
            <p:nvPr/>
          </p:nvSpPr>
          <p:spPr>
            <a:xfrm>
              <a:off x="7170274" y="3903669"/>
              <a:ext cx="989100" cy="987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4"/>
            <p:cNvSpPr/>
            <p:nvPr/>
          </p:nvSpPr>
          <p:spPr>
            <a:xfrm rot="10800000">
              <a:off x="8154757" y="3903682"/>
              <a:ext cx="989100" cy="9879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4"/>
            <p:cNvSpPr/>
            <p:nvPr/>
          </p:nvSpPr>
          <p:spPr>
            <a:xfrm>
              <a:off x="0" y="4891594"/>
              <a:ext cx="9144000" cy="252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 name="Google Shape;35;p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6" name="Google Shape;36;p4"/>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37" name="Google Shape;37;p4"/>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8"/>
        <p:cNvGrpSpPr/>
        <p:nvPr/>
      </p:nvGrpSpPr>
      <p:grpSpPr>
        <a:xfrm>
          <a:off x="0" y="0"/>
          <a:ext cx="0" cy="0"/>
          <a:chOff x="0" y="0"/>
          <a:chExt cx="0" cy="0"/>
        </a:xfrm>
      </p:grpSpPr>
      <p:sp>
        <p:nvSpPr>
          <p:cNvPr id="39" name="Google Shape;39;p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0" name="Google Shape;40;p5"/>
          <p:cNvSpPr txBox="1">
            <a:spLocks noGrp="1"/>
          </p:cNvSpPr>
          <p:nvPr>
            <p:ph type="body" idx="1"/>
          </p:nvPr>
        </p:nvSpPr>
        <p:spPr>
          <a:xfrm>
            <a:off x="311700" y="1229975"/>
            <a:ext cx="3999900" cy="33390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1" name="Google Shape;41;p5"/>
          <p:cNvSpPr txBox="1">
            <a:spLocks noGrp="1"/>
          </p:cNvSpPr>
          <p:nvPr>
            <p:ph type="body" idx="2"/>
          </p:nvPr>
        </p:nvSpPr>
        <p:spPr>
          <a:xfrm>
            <a:off x="4832400" y="1229975"/>
            <a:ext cx="3999900" cy="33390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2" name="Google Shape;42;p5"/>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3"/>
        <p:cNvGrpSpPr/>
        <p:nvPr/>
      </p:nvGrpSpPr>
      <p:grpSpPr>
        <a:xfrm>
          <a:off x="0" y="0"/>
          <a:ext cx="0" cy="0"/>
          <a:chOff x="0" y="0"/>
          <a:chExt cx="0" cy="0"/>
        </a:xfrm>
      </p:grpSpPr>
      <p:sp>
        <p:nvSpPr>
          <p:cNvPr id="44" name="Google Shape;44;p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5" name="Google Shape;45;p6"/>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6"/>
        <p:cNvGrpSpPr/>
        <p:nvPr/>
      </p:nvGrpSpPr>
      <p:grpSpPr>
        <a:xfrm>
          <a:off x="0" y="0"/>
          <a:ext cx="0" cy="0"/>
          <a:chOff x="0" y="0"/>
          <a:chExt cx="0" cy="0"/>
        </a:xfrm>
      </p:grpSpPr>
      <p:sp>
        <p:nvSpPr>
          <p:cNvPr id="47" name="Google Shape;47;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8" name="Google Shape;48;p7"/>
          <p:cNvSpPr txBox="1">
            <a:spLocks noGrp="1"/>
          </p:cNvSpPr>
          <p:nvPr>
            <p:ph type="body" idx="1"/>
          </p:nvPr>
        </p:nvSpPr>
        <p:spPr>
          <a:xfrm>
            <a:off x="311700" y="1465804"/>
            <a:ext cx="2808000" cy="31032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9" name="Google Shape;49;p7"/>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50"/>
        <p:cNvGrpSpPr/>
        <p:nvPr/>
      </p:nvGrpSpPr>
      <p:grpSpPr>
        <a:xfrm>
          <a:off x="0" y="0"/>
          <a:ext cx="0" cy="0"/>
          <a:chOff x="0" y="0"/>
          <a:chExt cx="0" cy="0"/>
        </a:xfrm>
      </p:grpSpPr>
      <p:grpSp>
        <p:nvGrpSpPr>
          <p:cNvPr id="51" name="Google Shape;51;p8"/>
          <p:cNvGrpSpPr/>
          <p:nvPr/>
        </p:nvGrpSpPr>
        <p:grpSpPr>
          <a:xfrm>
            <a:off x="6098378" y="5"/>
            <a:ext cx="3045625" cy="2030570"/>
            <a:chOff x="6098378" y="5"/>
            <a:chExt cx="3045625" cy="2030570"/>
          </a:xfrm>
        </p:grpSpPr>
        <p:sp>
          <p:nvSpPr>
            <p:cNvPr id="52" name="Google Shape;52;p8"/>
            <p:cNvSpPr/>
            <p:nvPr/>
          </p:nvSpPr>
          <p:spPr>
            <a:xfrm>
              <a:off x="8128803" y="16"/>
              <a:ext cx="1015200" cy="1015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8"/>
            <p:cNvSpPr/>
            <p:nvPr/>
          </p:nvSpPr>
          <p:spPr>
            <a:xfrm flipH="1">
              <a:off x="7113463" y="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8"/>
            <p:cNvSpPr/>
            <p:nvPr/>
          </p:nvSpPr>
          <p:spPr>
            <a:xfrm rot="10800000" flipH="1">
              <a:off x="7113588" y="107"/>
              <a:ext cx="1015200" cy="10152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8"/>
            <p:cNvSpPr/>
            <p:nvPr/>
          </p:nvSpPr>
          <p:spPr>
            <a:xfrm rot="10800000">
              <a:off x="6098378" y="97"/>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8"/>
            <p:cNvSpPr/>
            <p:nvPr/>
          </p:nvSpPr>
          <p:spPr>
            <a:xfrm rot="10800000">
              <a:off x="8128789" y="101537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 name="Google Shape;57;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58" name="Google Shape;58;p8"/>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9"/>
        <p:cNvGrpSpPr/>
        <p:nvPr/>
      </p:nvGrpSpPr>
      <p:grpSpPr>
        <a:xfrm>
          <a:off x="0" y="0"/>
          <a:ext cx="0" cy="0"/>
          <a:chOff x="0" y="0"/>
          <a:chExt cx="0" cy="0"/>
        </a:xfrm>
      </p:grpSpPr>
      <p:sp>
        <p:nvSpPr>
          <p:cNvPr id="60" name="Google Shape;60;p9"/>
          <p:cNvSpPr/>
          <p:nvPr/>
        </p:nvSpPr>
        <p:spPr>
          <a:xfrm>
            <a:off x="4572000" y="-1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1" name="Google Shape;61;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62" name="Google Shape;62;p9"/>
          <p:cNvSpPr txBox="1">
            <a:spLocks noGrp="1"/>
          </p:cNvSpPr>
          <p:nvPr>
            <p:ph type="title"/>
          </p:nvPr>
        </p:nvSpPr>
        <p:spPr>
          <a:xfrm>
            <a:off x="265500" y="1151100"/>
            <a:ext cx="4045200" cy="15645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63" name="Google Shape;63;p9"/>
          <p:cNvSpPr txBox="1">
            <a:spLocks noGrp="1"/>
          </p:cNvSpPr>
          <p:nvPr>
            <p:ph type="subTitle" idx="1"/>
          </p:nvPr>
        </p:nvSpPr>
        <p:spPr>
          <a:xfrm>
            <a:off x="265500" y="2769001"/>
            <a:ext cx="4045200" cy="12693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64" name="Google Shape;64;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65" name="Google Shape;65;p9"/>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6"/>
        <p:cNvGrpSpPr/>
        <p:nvPr/>
      </p:nvGrpSpPr>
      <p:grpSpPr>
        <a:xfrm>
          <a:off x="0" y="0"/>
          <a:ext cx="0" cy="0"/>
          <a:chOff x="0" y="0"/>
          <a:chExt cx="0" cy="0"/>
        </a:xfrm>
      </p:grpSpPr>
      <p:sp>
        <p:nvSpPr>
          <p:cNvPr id="67" name="Google Shape;67;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68" name="Google Shape;68;p10"/>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1"/>
                </a:solidFill>
                <a:latin typeface="Roboto"/>
                <a:ea typeface="Roboto"/>
                <a:cs typeface="Roboto"/>
                <a:sym typeface="Roboto"/>
              </a:defRPr>
            </a:lvl1pPr>
            <a:lvl2pPr lvl="1" algn="r">
              <a:buNone/>
              <a:defRPr sz="1000">
                <a:solidFill>
                  <a:schemeClr val="lt1"/>
                </a:solidFill>
                <a:latin typeface="Roboto"/>
                <a:ea typeface="Roboto"/>
                <a:cs typeface="Roboto"/>
                <a:sym typeface="Roboto"/>
              </a:defRPr>
            </a:lvl2pPr>
            <a:lvl3pPr lvl="2" algn="r">
              <a:buNone/>
              <a:defRPr sz="1000">
                <a:solidFill>
                  <a:schemeClr val="lt1"/>
                </a:solidFill>
                <a:latin typeface="Roboto"/>
                <a:ea typeface="Roboto"/>
                <a:cs typeface="Roboto"/>
                <a:sym typeface="Roboto"/>
              </a:defRPr>
            </a:lvl3pPr>
            <a:lvl4pPr lvl="3" algn="r">
              <a:buNone/>
              <a:defRPr sz="1000">
                <a:solidFill>
                  <a:schemeClr val="lt1"/>
                </a:solidFill>
                <a:latin typeface="Roboto"/>
                <a:ea typeface="Roboto"/>
                <a:cs typeface="Roboto"/>
                <a:sym typeface="Roboto"/>
              </a:defRPr>
            </a:lvl4pPr>
            <a:lvl5pPr lvl="4" algn="r">
              <a:buNone/>
              <a:defRPr sz="1000">
                <a:solidFill>
                  <a:schemeClr val="lt1"/>
                </a:solidFill>
                <a:latin typeface="Roboto"/>
                <a:ea typeface="Roboto"/>
                <a:cs typeface="Roboto"/>
                <a:sym typeface="Roboto"/>
              </a:defRPr>
            </a:lvl5pPr>
            <a:lvl6pPr lvl="5" algn="r">
              <a:buNone/>
              <a:defRPr sz="1000">
                <a:solidFill>
                  <a:schemeClr val="lt1"/>
                </a:solidFill>
                <a:latin typeface="Roboto"/>
                <a:ea typeface="Roboto"/>
                <a:cs typeface="Roboto"/>
                <a:sym typeface="Roboto"/>
              </a:defRPr>
            </a:lvl6pPr>
            <a:lvl7pPr lvl="6" algn="r">
              <a:buNone/>
              <a:defRPr sz="1000">
                <a:solidFill>
                  <a:schemeClr val="lt1"/>
                </a:solidFill>
                <a:latin typeface="Roboto"/>
                <a:ea typeface="Roboto"/>
                <a:cs typeface="Roboto"/>
                <a:sym typeface="Roboto"/>
              </a:defRPr>
            </a:lvl7pPr>
            <a:lvl8pPr lvl="7" algn="r">
              <a:buNone/>
              <a:defRPr sz="1000">
                <a:solidFill>
                  <a:schemeClr val="lt1"/>
                </a:solidFill>
                <a:latin typeface="Roboto"/>
                <a:ea typeface="Roboto"/>
                <a:cs typeface="Roboto"/>
                <a:sym typeface="Roboto"/>
              </a:defRPr>
            </a:lvl8pPr>
            <a:lvl9pPr lvl="8" algn="r">
              <a:buNone/>
              <a:defRPr sz="1000">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https://docs.google.com/document/d/1qRVUaMPmL-ePlPRzCMvFy7qPLdIHASZeNEwLDZQV5MU/edit?usp=sharing"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3"/>
          <p:cNvSpPr txBox="1">
            <a:spLocks noGrp="1"/>
          </p:cNvSpPr>
          <p:nvPr>
            <p:ph type="ctrTitle"/>
          </p:nvPr>
        </p:nvSpPr>
        <p:spPr>
          <a:xfrm>
            <a:off x="311700" y="564050"/>
            <a:ext cx="6164400" cy="9975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NY Times v. U.S</a:t>
            </a:r>
            <a:endParaRPr/>
          </a:p>
        </p:txBody>
      </p:sp>
      <p:sp>
        <p:nvSpPr>
          <p:cNvPr id="86" name="Google Shape;86;p13"/>
          <p:cNvSpPr txBox="1">
            <a:spLocks noGrp="1"/>
          </p:cNvSpPr>
          <p:nvPr>
            <p:ph type="subTitle" idx="1"/>
          </p:nvPr>
        </p:nvSpPr>
        <p:spPr>
          <a:xfrm>
            <a:off x="526575" y="1561550"/>
            <a:ext cx="8520600" cy="792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dirty="0"/>
              <a:t>“Pentagon Papers Case”</a:t>
            </a:r>
            <a:endParaRPr dirty="0"/>
          </a:p>
        </p:txBody>
      </p:sp>
      <p:pic>
        <p:nvPicPr>
          <p:cNvPr id="87" name="Google Shape;87;p13"/>
          <p:cNvPicPr preferRelativeResize="0"/>
          <p:nvPr/>
        </p:nvPicPr>
        <p:blipFill>
          <a:blip r:embed="rId3">
            <a:alphaModFix/>
          </a:blip>
          <a:stretch>
            <a:fillRect/>
          </a:stretch>
        </p:blipFill>
        <p:spPr>
          <a:xfrm>
            <a:off x="4754050" y="625500"/>
            <a:ext cx="2472125" cy="40882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2"/>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Concurrences </a:t>
            </a:r>
            <a:endParaRPr/>
          </a:p>
        </p:txBody>
      </p:sp>
      <p:sp>
        <p:nvSpPr>
          <p:cNvPr id="147" name="Google Shape;147;p22"/>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Executive branch doesn’t have inherent power to protect national security</a:t>
            </a:r>
            <a:endParaRPr/>
          </a:p>
          <a:p>
            <a:pPr marL="457200" lvl="0" indent="-342900" algn="l" rtl="0">
              <a:spcBef>
                <a:spcPts val="0"/>
              </a:spcBef>
              <a:spcAft>
                <a:spcPts val="0"/>
              </a:spcAft>
              <a:buSzPts val="1800"/>
              <a:buChar char="●"/>
            </a:pPr>
            <a:r>
              <a:rPr lang="en"/>
              <a:t>The government’s intent in confidentiality and secrecy has been recognized, but the executive branch is obligated to protect themselves</a:t>
            </a:r>
            <a:endParaRPr/>
          </a:p>
          <a:p>
            <a:pPr marL="457200" lvl="0" indent="-342900" algn="l" rtl="0">
              <a:spcBef>
                <a:spcPts val="0"/>
              </a:spcBef>
              <a:spcAft>
                <a:spcPts val="0"/>
              </a:spcAft>
              <a:buSzPts val="1800"/>
              <a:buChar char="●"/>
            </a:pPr>
            <a:r>
              <a:rPr lang="en"/>
              <a:t>The First Amendment freedom of press is absolute → a court can never instruct the publication of news or media </a:t>
            </a:r>
            <a:endParaRPr/>
          </a:p>
          <a:p>
            <a:pPr marL="457200" lvl="0" indent="-342900" algn="l" rtl="0">
              <a:spcBef>
                <a:spcPts val="0"/>
              </a:spcBef>
              <a:spcAft>
                <a:spcPts val="0"/>
              </a:spcAft>
              <a:buSzPts val="1800"/>
              <a:buChar char="●"/>
            </a:pPr>
            <a:r>
              <a:rPr lang="en"/>
              <a:t>Under no circumstances may the executive or judicial branch encourage publication of information on national security grounds, as neither branch has inherent power to do so</a:t>
            </a:r>
            <a:endParaRPr/>
          </a:p>
          <a:p>
            <a:pPr marL="457200" lvl="0" indent="0" algn="l" rtl="0">
              <a:spcBef>
                <a:spcPts val="1200"/>
              </a:spcBef>
              <a:spcAft>
                <a:spcPts val="120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3"/>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Dissents</a:t>
            </a:r>
            <a:endParaRPr/>
          </a:p>
        </p:txBody>
      </p:sp>
      <p:sp>
        <p:nvSpPr>
          <p:cNvPr id="153" name="Google Shape;153;p23"/>
          <p:cNvSpPr txBox="1">
            <a:spLocks noGrp="1"/>
          </p:cNvSpPr>
          <p:nvPr>
            <p:ph type="body" idx="1"/>
          </p:nvPr>
        </p:nvSpPr>
        <p:spPr>
          <a:xfrm>
            <a:off x="311700" y="1256875"/>
            <a:ext cx="8929200" cy="3792600"/>
          </a:xfrm>
          <a:prstGeom prst="rect">
            <a:avLst/>
          </a:prstGeom>
        </p:spPr>
        <p:txBody>
          <a:bodyPr spcFirstLastPara="1" wrap="square" lIns="91425" tIns="91425" rIns="91425" bIns="91425" anchor="t" anchorCtr="0">
            <a:normAutofit fontScale="70000" lnSpcReduction="20000"/>
          </a:bodyPr>
          <a:lstStyle/>
          <a:p>
            <a:pPr marL="457200" lvl="0" indent="-345355" algn="l" rtl="0">
              <a:spcBef>
                <a:spcPts val="0"/>
              </a:spcBef>
              <a:spcAft>
                <a:spcPts val="0"/>
              </a:spcAft>
              <a:buSzPct val="100000"/>
              <a:buChar char="●"/>
            </a:pPr>
            <a:r>
              <a:rPr lang="en" sz="2626"/>
              <a:t>Complaints that the Court had rushed it decision and that justices in the lower courts “do not know the facts” → facts are crucial because the First Amendment is not absolute (Justice Burger) </a:t>
            </a:r>
            <a:endParaRPr sz="2626"/>
          </a:p>
          <a:p>
            <a:pPr marL="914400" lvl="1" indent="-327575" algn="l" rtl="0">
              <a:spcBef>
                <a:spcPts val="0"/>
              </a:spcBef>
              <a:spcAft>
                <a:spcPts val="0"/>
              </a:spcAft>
              <a:buSzPct val="100000"/>
              <a:buChar char="○"/>
            </a:pPr>
            <a:r>
              <a:rPr lang="en" sz="2226"/>
              <a:t>After accepting, hearing, and deciding the case in less than a week Justices Harlan, Burger, and Blackmun all felt that the court didn’t leave enough time to consider the “difficult questions of fact, law and judgement”</a:t>
            </a:r>
            <a:endParaRPr sz="2226"/>
          </a:p>
          <a:p>
            <a:pPr marL="457200" lvl="0" indent="-345355" algn="l" rtl="0">
              <a:spcBef>
                <a:spcPts val="0"/>
              </a:spcBef>
              <a:spcAft>
                <a:spcPts val="0"/>
              </a:spcAft>
              <a:buSzPct val="100000"/>
              <a:buChar char="●"/>
            </a:pPr>
            <a:r>
              <a:rPr lang="en" sz="2626"/>
              <a:t>Justice Blackmun felt that the court only looked at the case in regards to the First amendment</a:t>
            </a:r>
            <a:endParaRPr sz="2626"/>
          </a:p>
          <a:p>
            <a:pPr marL="457200" lvl="0" indent="-345355" algn="l" rtl="0">
              <a:spcBef>
                <a:spcPts val="0"/>
              </a:spcBef>
              <a:spcAft>
                <a:spcPts val="0"/>
              </a:spcAft>
              <a:buSzPct val="100000"/>
              <a:buChar char="●"/>
            </a:pPr>
            <a:r>
              <a:rPr lang="en" sz="2626"/>
              <a:t>Impact of right to publish is less significant as the court failed to produce a reason supporting the majority opinion</a:t>
            </a:r>
            <a:endParaRPr sz="2626"/>
          </a:p>
          <a:p>
            <a:pPr marL="914400" lvl="0" indent="0" algn="l" rtl="0">
              <a:spcBef>
                <a:spcPts val="1200"/>
              </a:spcBef>
              <a:spcAft>
                <a:spcPts val="0"/>
              </a:spcAft>
              <a:buNone/>
            </a:pPr>
            <a:endParaRPr sz="1400"/>
          </a:p>
          <a:p>
            <a:pPr marL="0" lvl="0" indent="0" algn="l" rtl="0">
              <a:spcBef>
                <a:spcPts val="1200"/>
              </a:spcBef>
              <a:spcAft>
                <a:spcPts val="0"/>
              </a:spcAft>
              <a:buNone/>
            </a:pPr>
            <a:endParaRPr sz="1400"/>
          </a:p>
          <a:p>
            <a:pPr marL="457200" lvl="0" indent="0" algn="l" rtl="0">
              <a:spcBef>
                <a:spcPts val="1200"/>
              </a:spcBef>
              <a:spcAft>
                <a:spcPts val="120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Analysis and Constitutional Significance  </a:t>
            </a:r>
            <a:endParaRPr/>
          </a:p>
        </p:txBody>
      </p:sp>
      <p:sp>
        <p:nvSpPr>
          <p:cNvPr id="159" name="Google Shape;159;p24"/>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fontScale="92500" lnSpcReduction="20000"/>
          </a:bodyPr>
          <a:lstStyle/>
          <a:p>
            <a:pPr marL="457200" lvl="0" indent="-334327" algn="l" rtl="0">
              <a:spcBef>
                <a:spcPts val="0"/>
              </a:spcBef>
              <a:spcAft>
                <a:spcPts val="0"/>
              </a:spcAft>
              <a:buSzPct val="100000"/>
              <a:buChar char="●"/>
            </a:pPr>
            <a:r>
              <a:rPr lang="en"/>
              <a:t>Seen as a seminal victory for free press in the US</a:t>
            </a:r>
            <a:endParaRPr/>
          </a:p>
          <a:p>
            <a:pPr marL="457200" lvl="0" indent="-334327" algn="l" rtl="0">
              <a:spcBef>
                <a:spcPts val="0"/>
              </a:spcBef>
              <a:spcAft>
                <a:spcPts val="0"/>
              </a:spcAft>
              <a:buSzPct val="100000"/>
              <a:buChar char="●"/>
            </a:pPr>
            <a:r>
              <a:rPr lang="en"/>
              <a:t>Court held the government must meet various requirements of justification before it can restrain press from exercising First Amendment right </a:t>
            </a:r>
            <a:endParaRPr/>
          </a:p>
          <a:p>
            <a:pPr marL="457200" lvl="0" indent="-334327" algn="l" rtl="0">
              <a:spcBef>
                <a:spcPts val="0"/>
              </a:spcBef>
              <a:spcAft>
                <a:spcPts val="0"/>
              </a:spcAft>
              <a:buSzPct val="100000"/>
              <a:buChar char="●"/>
            </a:pPr>
            <a:r>
              <a:rPr lang="en"/>
              <a:t>Supreme Court allowed Times to continue publication, supporting the right to publish</a:t>
            </a:r>
            <a:endParaRPr/>
          </a:p>
          <a:p>
            <a:pPr marL="914400" lvl="1" indent="-310832" algn="l" rtl="0">
              <a:spcBef>
                <a:spcPts val="0"/>
              </a:spcBef>
              <a:spcAft>
                <a:spcPts val="0"/>
              </a:spcAft>
              <a:buSzPct val="100000"/>
              <a:buChar char="○"/>
            </a:pPr>
            <a:r>
              <a:rPr lang="en"/>
              <a:t>The decision allows the possibility of government censorship as it does not specify the conditions in which the First Amendment would permit it</a:t>
            </a:r>
            <a:endParaRPr/>
          </a:p>
          <a:p>
            <a:pPr marL="457200" lvl="0" indent="-334327" algn="l" rtl="0">
              <a:spcBef>
                <a:spcPts val="0"/>
              </a:spcBef>
              <a:spcAft>
                <a:spcPts val="0"/>
              </a:spcAft>
              <a:buSzPct val="100000"/>
              <a:buChar char="●"/>
            </a:pPr>
            <a:r>
              <a:rPr lang="en"/>
              <a:t>The hesitant majority doesn’t agree that prior restraint may never be imposed → may be imposed if Congress provides authorization or if there is a serious threat to national security</a:t>
            </a:r>
            <a:endParaRPr/>
          </a:p>
          <a:p>
            <a:pPr marL="914400" lvl="0" indent="0" algn="l" rtl="0">
              <a:spcBef>
                <a:spcPts val="1200"/>
              </a:spcBef>
              <a:spcAft>
                <a:spcPts val="1200"/>
              </a:spcAft>
              <a:buNone/>
            </a:pPr>
            <a:br>
              <a:rPr lang="en"/>
            </a:b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Precedents </a:t>
            </a:r>
            <a:endParaRPr/>
          </a:p>
        </p:txBody>
      </p:sp>
      <p:sp>
        <p:nvSpPr>
          <p:cNvPr id="165" name="Google Shape;165;p25"/>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Near v. Minnesota </a:t>
            </a:r>
            <a:endParaRPr/>
          </a:p>
          <a:p>
            <a:pPr marL="914400" lvl="1" indent="-317500" algn="l" rtl="0">
              <a:spcBef>
                <a:spcPts val="0"/>
              </a:spcBef>
              <a:spcAft>
                <a:spcPts val="0"/>
              </a:spcAft>
              <a:buSzPts val="1400"/>
              <a:buChar char="○"/>
            </a:pPr>
            <a:r>
              <a:rPr lang="en"/>
              <a:t>J.M. Near published The Saturday Press in Minnesota → controversial newspaper</a:t>
            </a:r>
            <a:endParaRPr/>
          </a:p>
          <a:p>
            <a:pPr marL="914400" lvl="1" indent="-317500" algn="l" rtl="0">
              <a:spcBef>
                <a:spcPts val="0"/>
              </a:spcBef>
              <a:spcAft>
                <a:spcPts val="0"/>
              </a:spcAft>
              <a:buSzPts val="1400"/>
              <a:buChar char="○"/>
            </a:pPr>
            <a:r>
              <a:rPr lang="en"/>
              <a:t>Minnesota’s law prohibits scandalous, defamatory, or malicious newspapers </a:t>
            </a:r>
            <a:endParaRPr/>
          </a:p>
          <a:p>
            <a:pPr marL="914400" lvl="1" indent="-317500" algn="l" rtl="0">
              <a:spcBef>
                <a:spcPts val="0"/>
              </a:spcBef>
              <a:spcAft>
                <a:spcPts val="0"/>
              </a:spcAft>
              <a:buSzPts val="1400"/>
              <a:buChar char="○"/>
            </a:pPr>
            <a:r>
              <a:rPr lang="en"/>
              <a:t>Near sued by someone targeted by the paper </a:t>
            </a:r>
            <a:endParaRPr/>
          </a:p>
          <a:p>
            <a:pPr marL="914400" lvl="1" indent="-317500" algn="l" rtl="0">
              <a:spcBef>
                <a:spcPts val="0"/>
              </a:spcBef>
              <a:spcAft>
                <a:spcPts val="0"/>
              </a:spcAft>
              <a:buSzPts val="1400"/>
              <a:buChar char="○"/>
            </a:pPr>
            <a:r>
              <a:rPr lang="en"/>
              <a:t>Court said state was infringing on First Amendment</a:t>
            </a:r>
            <a:endParaRPr/>
          </a:p>
          <a:p>
            <a:pPr marL="914400" lvl="1" indent="-317500" algn="l" rtl="0">
              <a:spcBef>
                <a:spcPts val="0"/>
              </a:spcBef>
              <a:spcAft>
                <a:spcPts val="0"/>
              </a:spcAft>
              <a:buSzPts val="1400"/>
              <a:buChar char="○"/>
            </a:pPr>
            <a:r>
              <a:rPr lang="en"/>
              <a:t>Applied freedom of press to states and said prior restraint unconstitutional </a:t>
            </a:r>
            <a:endParaRPr/>
          </a:p>
          <a:p>
            <a:pPr marL="457200" lvl="0" indent="-342900" algn="l" rtl="0">
              <a:spcBef>
                <a:spcPts val="0"/>
              </a:spcBef>
              <a:spcAft>
                <a:spcPts val="0"/>
              </a:spcAft>
              <a:buSzPts val="1800"/>
              <a:buChar char="●"/>
            </a:pPr>
            <a:r>
              <a:rPr lang="en"/>
              <a:t>Dennis v. United States </a:t>
            </a:r>
            <a:endParaRPr/>
          </a:p>
          <a:p>
            <a:pPr marL="914400" lvl="1" indent="-317500" algn="l" rtl="0">
              <a:spcBef>
                <a:spcPts val="0"/>
              </a:spcBef>
              <a:spcAft>
                <a:spcPts val="0"/>
              </a:spcAft>
              <a:buSzPts val="1400"/>
              <a:buChar char="○"/>
            </a:pPr>
            <a:r>
              <a:rPr lang="en"/>
              <a:t>Involved members of American Communist Party </a:t>
            </a:r>
            <a:endParaRPr/>
          </a:p>
          <a:p>
            <a:pPr marL="914400" lvl="1" indent="-317500" algn="l" rtl="0">
              <a:spcBef>
                <a:spcPts val="0"/>
              </a:spcBef>
              <a:spcAft>
                <a:spcPts val="0"/>
              </a:spcAft>
              <a:buSzPts val="1400"/>
              <a:buChar char="○"/>
            </a:pPr>
            <a:r>
              <a:rPr lang="en"/>
              <a:t>Upheld Smith Act → crime for a person or group to advocate or support advocacy of violently overthrowing the government </a:t>
            </a:r>
            <a:endParaRPr/>
          </a:p>
          <a:p>
            <a:pPr marL="914400" lvl="1" indent="-317500" algn="l" rtl="0">
              <a:spcBef>
                <a:spcPts val="0"/>
              </a:spcBef>
              <a:spcAft>
                <a:spcPts val="0"/>
              </a:spcAft>
              <a:buSzPts val="1400"/>
              <a:buChar char="○"/>
            </a:pPr>
            <a:r>
              <a:rPr lang="en"/>
              <a:t>Court said speech bringing protection harm to country’s security is not protected under First Amendment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Sarah Palin v. New York Times</a:t>
            </a:r>
            <a:endParaRPr/>
          </a:p>
        </p:txBody>
      </p:sp>
      <p:sp>
        <p:nvSpPr>
          <p:cNvPr id="171" name="Google Shape;171;p26"/>
          <p:cNvSpPr txBox="1">
            <a:spLocks noGrp="1"/>
          </p:cNvSpPr>
          <p:nvPr>
            <p:ph type="body" idx="1"/>
          </p:nvPr>
        </p:nvSpPr>
        <p:spPr>
          <a:xfrm>
            <a:off x="311700" y="1017800"/>
            <a:ext cx="8520600" cy="3339000"/>
          </a:xfrm>
          <a:prstGeom prst="rect">
            <a:avLst/>
          </a:prstGeom>
        </p:spPr>
        <p:txBody>
          <a:bodyPr spcFirstLastPara="1" wrap="square" lIns="91425" tIns="91425" rIns="91425" bIns="91425" anchor="t" anchorCtr="0">
            <a:normAutofit/>
          </a:bodyPr>
          <a:lstStyle/>
          <a:p>
            <a:pPr marL="457200" lvl="0" indent="-317500" algn="l" rtl="0">
              <a:spcBef>
                <a:spcPts val="0"/>
              </a:spcBef>
              <a:spcAft>
                <a:spcPts val="0"/>
              </a:spcAft>
              <a:buSzPts val="1400"/>
              <a:buChar char="●"/>
            </a:pPr>
            <a:r>
              <a:rPr lang="en" sz="1400"/>
              <a:t>After a shooting in 2011 leaving congressmen injured, New York times editorial mentioned a map created by Sarah Palin’s committee that  “</a:t>
            </a:r>
            <a:r>
              <a:rPr lang="en" sz="1400">
                <a:solidFill>
                  <a:srgbClr val="212529"/>
                </a:solidFill>
                <a:highlight>
                  <a:srgbClr val="FFFFFF"/>
                </a:highlight>
              </a:rPr>
              <a:t>superimposed the image of a crosshairs target over certain Democratic congressional districts</a:t>
            </a:r>
            <a:r>
              <a:rPr lang="en" sz="1400"/>
              <a:t>” → This suggests a link between the map and the shooting. Palin filed a defamation action against Times. </a:t>
            </a:r>
            <a:endParaRPr sz="1400"/>
          </a:p>
          <a:p>
            <a:pPr marL="457200" lvl="0" indent="-317500" algn="l" rtl="0">
              <a:spcBef>
                <a:spcPts val="0"/>
              </a:spcBef>
              <a:spcAft>
                <a:spcPts val="0"/>
              </a:spcAft>
              <a:buSzPts val="1400"/>
              <a:buChar char="●"/>
            </a:pPr>
            <a:r>
              <a:rPr lang="en" sz="1400"/>
              <a:t>Did the district court err in dismissing Palin’s complaint? - Yes - The court relied on outside information to dismiss the complaint, but found that the complaint was valid. She argument </a:t>
            </a:r>
            <a:r>
              <a:rPr lang="en" sz="1400">
                <a:solidFill>
                  <a:srgbClr val="212529"/>
                </a:solidFill>
                <a:highlight>
                  <a:srgbClr val="FFFFFF"/>
                </a:highlight>
              </a:rPr>
              <a:t>stated a claim for defamation by a public figure and the disputed statement concerned her and was made with malice. </a:t>
            </a:r>
            <a:endParaRPr sz="1300"/>
          </a:p>
        </p:txBody>
      </p:sp>
      <p:pic>
        <p:nvPicPr>
          <p:cNvPr id="172" name="Google Shape;172;p26"/>
          <p:cNvPicPr preferRelativeResize="0"/>
          <p:nvPr/>
        </p:nvPicPr>
        <p:blipFill>
          <a:blip r:embed="rId3">
            <a:alphaModFix/>
          </a:blip>
          <a:stretch>
            <a:fillRect/>
          </a:stretch>
        </p:blipFill>
        <p:spPr>
          <a:xfrm>
            <a:off x="3795200" y="2985450"/>
            <a:ext cx="2758425" cy="18315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7"/>
          <p:cNvSpPr txBox="1">
            <a:spLocks noGrp="1"/>
          </p:cNvSpPr>
          <p:nvPr>
            <p:ph type="title"/>
          </p:nvPr>
        </p:nvSpPr>
        <p:spPr>
          <a:xfrm>
            <a:off x="598100" y="2152347"/>
            <a:ext cx="8222100" cy="838800"/>
          </a:xfrm>
          <a:prstGeom prst="rect">
            <a:avLst/>
          </a:prstGeom>
        </p:spPr>
        <p:txBody>
          <a:bodyPr spcFirstLastPara="1" wrap="square" lIns="91425" tIns="91425" rIns="91425" bIns="91425" anchor="ctr" anchorCtr="0">
            <a:normAutofit fontScale="90000"/>
          </a:bodyPr>
          <a:lstStyle/>
          <a:p>
            <a:pPr marL="0" lvl="0" indent="0" algn="l" rtl="0">
              <a:spcBef>
                <a:spcPts val="0"/>
              </a:spcBef>
              <a:spcAft>
                <a:spcPts val="0"/>
              </a:spcAft>
              <a:buNone/>
            </a:pPr>
            <a:r>
              <a:rPr lang="en"/>
              <a:t>Hazelwood School District v. Kuhlmeier</a:t>
            </a:r>
            <a:endParaRPr/>
          </a:p>
        </p:txBody>
      </p:sp>
      <p:sp>
        <p:nvSpPr>
          <p:cNvPr id="178" name="Google Shape;178;p27"/>
          <p:cNvSpPr txBox="1"/>
          <p:nvPr/>
        </p:nvSpPr>
        <p:spPr>
          <a:xfrm>
            <a:off x="832625" y="3478250"/>
            <a:ext cx="79875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F8F8F8"/>
                </a:solidFill>
                <a:latin typeface="Roboto"/>
                <a:ea typeface="Roboto"/>
                <a:cs typeface="Roboto"/>
                <a:sym typeface="Roboto"/>
              </a:rPr>
              <a:t>Argued: October 13, 1987</a:t>
            </a:r>
            <a:endParaRPr>
              <a:solidFill>
                <a:srgbClr val="F8F8F8"/>
              </a:solidFill>
              <a:latin typeface="Roboto"/>
              <a:ea typeface="Roboto"/>
              <a:cs typeface="Roboto"/>
              <a:sym typeface="Roboto"/>
            </a:endParaRPr>
          </a:p>
          <a:p>
            <a:pPr marL="0" lvl="0" indent="0" algn="l" rtl="0">
              <a:spcBef>
                <a:spcPts val="0"/>
              </a:spcBef>
              <a:spcAft>
                <a:spcPts val="0"/>
              </a:spcAft>
              <a:buNone/>
            </a:pPr>
            <a:r>
              <a:rPr lang="en">
                <a:solidFill>
                  <a:srgbClr val="F8F8F8"/>
                </a:solidFill>
                <a:latin typeface="Roboto"/>
                <a:ea typeface="Roboto"/>
                <a:cs typeface="Roboto"/>
                <a:sym typeface="Roboto"/>
              </a:rPr>
              <a:t>Decided: January 13, 1988</a:t>
            </a:r>
            <a:endParaRPr>
              <a:solidFill>
                <a:srgbClr val="F8F8F8"/>
              </a:solidFill>
              <a:latin typeface="Roboto"/>
              <a:ea typeface="Roboto"/>
              <a:cs typeface="Roboto"/>
              <a:sym typeface="Roboto"/>
            </a:endParaRPr>
          </a:p>
          <a:p>
            <a:pPr marL="0" lvl="0" indent="0" algn="l" rtl="0">
              <a:spcBef>
                <a:spcPts val="0"/>
              </a:spcBef>
              <a:spcAft>
                <a:spcPts val="0"/>
              </a:spcAft>
              <a:buNone/>
            </a:pPr>
            <a:r>
              <a:rPr lang="en">
                <a:solidFill>
                  <a:srgbClr val="F8F8F8"/>
                </a:solidFill>
                <a:latin typeface="Roboto"/>
                <a:ea typeface="Roboto"/>
                <a:cs typeface="Roboto"/>
                <a:sym typeface="Roboto"/>
              </a:rPr>
              <a:t>Chief: William Rehnquist </a:t>
            </a:r>
            <a:endParaRPr>
              <a:solidFill>
                <a:srgbClr val="F8F8F8"/>
              </a:solidFill>
              <a:latin typeface="Roboto"/>
              <a:ea typeface="Roboto"/>
              <a:cs typeface="Roboto"/>
              <a:sym typeface="Roboto"/>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8"/>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Facts </a:t>
            </a:r>
            <a:endParaRPr/>
          </a:p>
          <a:p>
            <a:pPr marL="0" lvl="0" indent="0" algn="l" rtl="0">
              <a:spcBef>
                <a:spcPts val="0"/>
              </a:spcBef>
              <a:spcAft>
                <a:spcPts val="0"/>
              </a:spcAft>
              <a:buNone/>
            </a:pPr>
            <a:endParaRPr/>
          </a:p>
        </p:txBody>
      </p:sp>
      <p:sp>
        <p:nvSpPr>
          <p:cNvPr id="184" name="Google Shape;184;p28"/>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lnSpcReduction="10000"/>
          </a:bodyPr>
          <a:lstStyle/>
          <a:p>
            <a:pPr marL="457200" lvl="0" indent="-342900" algn="l" rtl="0">
              <a:spcBef>
                <a:spcPts val="0"/>
              </a:spcBef>
              <a:spcAft>
                <a:spcPts val="0"/>
              </a:spcAft>
              <a:buSzPts val="1800"/>
              <a:buChar char="●"/>
            </a:pPr>
            <a:r>
              <a:rPr lang="en"/>
              <a:t>Hazelwood East High School’s sponsored newspaper, The Spectrum, written and edited by students</a:t>
            </a:r>
            <a:endParaRPr/>
          </a:p>
          <a:p>
            <a:pPr marL="457200" lvl="0" indent="-342900" algn="l" rtl="0">
              <a:spcBef>
                <a:spcPts val="0"/>
              </a:spcBef>
              <a:spcAft>
                <a:spcPts val="0"/>
              </a:spcAft>
              <a:buSzPts val="1800"/>
              <a:buChar char="●"/>
            </a:pPr>
            <a:r>
              <a:rPr lang="en"/>
              <a:t> Principal found two articles about teen pregnancy and divorce to be inappropriate → wanted to withhold from publication </a:t>
            </a:r>
            <a:endParaRPr/>
          </a:p>
          <a:p>
            <a:pPr marL="457200" lvl="0" indent="-342900" algn="l" rtl="0">
              <a:spcBef>
                <a:spcPts val="0"/>
              </a:spcBef>
              <a:spcAft>
                <a:spcPts val="0"/>
              </a:spcAft>
              <a:buSzPts val="1800"/>
              <a:buChar char="●"/>
            </a:pPr>
            <a:r>
              <a:rPr lang="en"/>
              <a:t>Cathy Kuhlmeier and other students argued First Amendment </a:t>
            </a:r>
            <a:endParaRPr/>
          </a:p>
          <a:p>
            <a:pPr marL="1371600" lvl="1" indent="-317500" algn="l" rtl="0">
              <a:spcBef>
                <a:spcPts val="0"/>
              </a:spcBef>
              <a:spcAft>
                <a:spcPts val="0"/>
              </a:spcAft>
              <a:buSzPts val="1400"/>
              <a:buChar char="○"/>
            </a:pPr>
            <a:r>
              <a:rPr lang="en"/>
              <a:t>U.S. District Court: school had authority to remove articles written in class </a:t>
            </a:r>
            <a:endParaRPr/>
          </a:p>
          <a:p>
            <a:pPr marL="1371600" lvl="1" indent="-317500" algn="l" rtl="0">
              <a:spcBef>
                <a:spcPts val="0"/>
              </a:spcBef>
              <a:spcAft>
                <a:spcPts val="0"/>
              </a:spcAft>
              <a:buSzPts val="1400"/>
              <a:buChar char="○"/>
            </a:pPr>
            <a:r>
              <a:rPr lang="en"/>
              <a:t>U.S. Court of Appeals: paper is a “public forum” extending beyond school and can only be censored for extremities </a:t>
            </a:r>
            <a:endParaRPr/>
          </a:p>
          <a:p>
            <a:pPr marL="1371600" lvl="1" indent="-317500" algn="l" rtl="0">
              <a:spcBef>
                <a:spcPts val="0"/>
              </a:spcBef>
              <a:spcAft>
                <a:spcPts val="0"/>
              </a:spcAft>
              <a:buSzPts val="1400"/>
              <a:buChar char="○"/>
            </a:pPr>
            <a:r>
              <a:rPr lang="en"/>
              <a:t>Went to Supreme Court </a:t>
            </a:r>
            <a:endParaRPr/>
          </a:p>
          <a:p>
            <a:pPr marL="0" lvl="0" indent="0" algn="l" rtl="0">
              <a:spcBef>
                <a:spcPts val="1200"/>
              </a:spcBef>
              <a:spcAft>
                <a:spcPts val="1200"/>
              </a:spcAft>
              <a:buNone/>
            </a:pPr>
            <a:r>
              <a:rPr lang="en"/>
              <a:t>Question: Did the principal's deletion of the articles violate the students’ rights under the First Amendment?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29"/>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Constitutional Similarities &amp; Historical Significance</a:t>
            </a:r>
            <a:endParaRPr/>
          </a:p>
        </p:txBody>
      </p:sp>
      <p:sp>
        <p:nvSpPr>
          <p:cNvPr id="190" name="Google Shape;190;p29"/>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p>
            <a:pPr marL="0" lvl="0" indent="0" algn="l" rtl="0">
              <a:lnSpc>
                <a:spcPct val="100000"/>
              </a:lnSpc>
              <a:spcBef>
                <a:spcPts val="0"/>
              </a:spcBef>
              <a:spcAft>
                <a:spcPts val="0"/>
              </a:spcAft>
              <a:buNone/>
            </a:pPr>
            <a:r>
              <a:rPr lang="en"/>
              <a:t>Similarities: </a:t>
            </a:r>
            <a:endParaRPr/>
          </a:p>
          <a:p>
            <a:pPr marL="457200" lvl="0" indent="-342900" algn="l" rtl="0">
              <a:lnSpc>
                <a:spcPct val="100000"/>
              </a:lnSpc>
              <a:spcBef>
                <a:spcPts val="0"/>
              </a:spcBef>
              <a:spcAft>
                <a:spcPts val="0"/>
              </a:spcAft>
              <a:buSzPts val="1800"/>
              <a:buChar char="●"/>
            </a:pPr>
            <a:r>
              <a:rPr lang="en"/>
              <a:t>Both cases deal with First Amendment freedom of speech and press </a:t>
            </a:r>
            <a:endParaRPr/>
          </a:p>
          <a:p>
            <a:pPr marL="457200" lvl="0" indent="-342900" algn="l" rtl="0">
              <a:lnSpc>
                <a:spcPct val="100000"/>
              </a:lnSpc>
              <a:spcBef>
                <a:spcPts val="0"/>
              </a:spcBef>
              <a:spcAft>
                <a:spcPts val="0"/>
              </a:spcAft>
              <a:buSzPts val="1800"/>
              <a:buChar char="●"/>
            </a:pPr>
            <a:r>
              <a:rPr lang="en"/>
              <a:t>Different scenarios surrounding publication → differing results regarding exercising freedoms </a:t>
            </a:r>
            <a:endParaRPr/>
          </a:p>
          <a:p>
            <a:pPr marL="45720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r>
              <a:rPr lang="en"/>
              <a:t>Significance: </a:t>
            </a:r>
            <a:endParaRPr/>
          </a:p>
          <a:p>
            <a:pPr marL="457200" lvl="0" indent="-342900" algn="l" rtl="0">
              <a:lnSpc>
                <a:spcPct val="100000"/>
              </a:lnSpc>
              <a:spcBef>
                <a:spcPts val="0"/>
              </a:spcBef>
              <a:spcAft>
                <a:spcPts val="0"/>
              </a:spcAft>
              <a:buSzPts val="1800"/>
              <a:buChar char="●"/>
            </a:pPr>
            <a:r>
              <a:rPr lang="en"/>
              <a:t>First Amendment student free speech cases widely discussed→ less students filed lawsuits against school censorship after decision</a:t>
            </a:r>
            <a:endParaRPr/>
          </a:p>
          <a:p>
            <a:pPr marL="457200" lvl="0" indent="-342900" algn="l" rtl="0">
              <a:lnSpc>
                <a:spcPct val="100000"/>
              </a:lnSpc>
              <a:spcBef>
                <a:spcPts val="0"/>
              </a:spcBef>
              <a:spcAft>
                <a:spcPts val="0"/>
              </a:spcAft>
              <a:buSzPts val="1800"/>
              <a:buChar char="●"/>
            </a:pPr>
            <a:r>
              <a:rPr lang="en"/>
              <a:t>Questions over how the case fits or doesnt fit First Amendment precedents </a:t>
            </a:r>
            <a:endParaRPr/>
          </a:p>
          <a:p>
            <a:pPr marL="914400" lvl="1" indent="-317500" algn="l" rtl="0">
              <a:lnSpc>
                <a:spcPct val="100000"/>
              </a:lnSpc>
              <a:spcBef>
                <a:spcPts val="0"/>
              </a:spcBef>
              <a:spcAft>
                <a:spcPts val="0"/>
              </a:spcAft>
              <a:buSzPts val="1400"/>
              <a:buChar char="○"/>
            </a:pPr>
            <a:r>
              <a:rPr lang="en"/>
              <a:t>Tinker v. des Moines and NY Times v. US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30"/>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Ruling </a:t>
            </a:r>
            <a:endParaRPr/>
          </a:p>
        </p:txBody>
      </p:sp>
      <p:sp>
        <p:nvSpPr>
          <p:cNvPr id="196" name="Google Shape;196;p30"/>
          <p:cNvSpPr txBox="1">
            <a:spLocks noGrp="1"/>
          </p:cNvSpPr>
          <p:nvPr>
            <p:ph type="body" idx="1"/>
          </p:nvPr>
        </p:nvSpPr>
        <p:spPr>
          <a:xfrm>
            <a:off x="188025" y="1017800"/>
            <a:ext cx="4780800" cy="3551100"/>
          </a:xfrm>
          <a:prstGeom prst="rect">
            <a:avLst/>
          </a:prstGeom>
        </p:spPr>
        <p:txBody>
          <a:bodyPr spcFirstLastPara="1" wrap="square" lIns="91425" tIns="91425" rIns="91425" bIns="91425" anchor="t" anchorCtr="0">
            <a:normAutofit fontScale="85000" lnSpcReduction="20000"/>
          </a:bodyPr>
          <a:lstStyle/>
          <a:p>
            <a:pPr marL="457200" lvl="0" indent="-325755" algn="l" rtl="0">
              <a:spcBef>
                <a:spcPts val="0"/>
              </a:spcBef>
              <a:spcAft>
                <a:spcPts val="0"/>
              </a:spcAft>
              <a:buSzPct val="100000"/>
              <a:buChar char="●"/>
            </a:pPr>
            <a:r>
              <a:rPr lang="en"/>
              <a:t>5-3 ruling: did not violate students’ freedom of speech rights </a:t>
            </a:r>
            <a:endParaRPr/>
          </a:p>
          <a:p>
            <a:pPr marL="914400" lvl="1" indent="-304165" algn="l" rtl="0">
              <a:spcBef>
                <a:spcPts val="0"/>
              </a:spcBef>
              <a:spcAft>
                <a:spcPts val="0"/>
              </a:spcAft>
              <a:buSzPct val="100000"/>
              <a:buChar char="○"/>
            </a:pPr>
            <a:r>
              <a:rPr lang="en"/>
              <a:t>Paper sponsored by the school → school has ability to prevent the publishing of inappropriate articles that could paint the school in a bad light </a:t>
            </a:r>
            <a:endParaRPr/>
          </a:p>
          <a:p>
            <a:pPr marL="914400" lvl="1" indent="-304165" algn="l" rtl="0">
              <a:spcBef>
                <a:spcPts val="0"/>
              </a:spcBef>
              <a:spcAft>
                <a:spcPts val="0"/>
              </a:spcAft>
              <a:buSzPct val="100000"/>
              <a:buChar char="○"/>
            </a:pPr>
            <a:r>
              <a:rPr lang="en"/>
              <a:t>Paper not meant to be a public forum → written for journalism class</a:t>
            </a:r>
            <a:endParaRPr/>
          </a:p>
          <a:p>
            <a:pPr marL="914400" lvl="1" indent="-304165" algn="l" rtl="0">
              <a:spcBef>
                <a:spcPts val="0"/>
              </a:spcBef>
              <a:spcAft>
                <a:spcPts val="0"/>
              </a:spcAft>
              <a:buSzPct val="100000"/>
              <a:buChar char="○"/>
            </a:pPr>
            <a:r>
              <a:rPr lang="en"/>
              <a:t>Schools can regulate speech as long as it is “reasonably related to legitimate pedagogical concerns” → protect schools image and “basic educational mission” </a:t>
            </a:r>
            <a:endParaRPr/>
          </a:p>
          <a:p>
            <a:pPr marL="457200" lvl="0" indent="-325755" algn="l" rtl="0">
              <a:spcBef>
                <a:spcPts val="0"/>
              </a:spcBef>
              <a:spcAft>
                <a:spcPts val="0"/>
              </a:spcAft>
              <a:buSzPct val="100000"/>
              <a:buChar char="●"/>
            </a:pPr>
            <a:r>
              <a:rPr lang="en"/>
              <a:t>Judge Byron White</a:t>
            </a:r>
            <a:endParaRPr/>
          </a:p>
          <a:p>
            <a:pPr marL="914400" lvl="1" indent="-304165" algn="l" rtl="0">
              <a:spcBef>
                <a:spcPts val="0"/>
              </a:spcBef>
              <a:spcAft>
                <a:spcPts val="0"/>
              </a:spcAft>
              <a:buSzPct val="100000"/>
              <a:buChar char="○"/>
            </a:pPr>
            <a:r>
              <a:rPr lang="en"/>
              <a:t>First Amendment rights of students in public schools “are not automatically coextensive with the rights of adults in other settings” </a:t>
            </a:r>
            <a:endParaRPr/>
          </a:p>
          <a:p>
            <a:pPr marL="457200" lvl="0" indent="-325755" algn="l" rtl="0">
              <a:spcBef>
                <a:spcPts val="0"/>
              </a:spcBef>
              <a:spcAft>
                <a:spcPts val="0"/>
              </a:spcAft>
              <a:buSzPct val="100000"/>
              <a:buChar char="●"/>
            </a:pPr>
            <a:r>
              <a:rPr lang="en"/>
              <a:t>Judge William Brennan’s dissent </a:t>
            </a:r>
            <a:endParaRPr/>
          </a:p>
          <a:p>
            <a:pPr marL="914400" lvl="1" indent="-304165" algn="l" rtl="0">
              <a:spcBef>
                <a:spcPts val="0"/>
              </a:spcBef>
              <a:spcAft>
                <a:spcPts val="0"/>
              </a:spcAft>
              <a:buSzPct val="100000"/>
              <a:buChar char="○"/>
            </a:pPr>
            <a:r>
              <a:rPr lang="en"/>
              <a:t>First Amendment does not allow “such blanket censorship authority” </a:t>
            </a:r>
            <a:endParaRPr/>
          </a:p>
        </p:txBody>
      </p:sp>
      <p:pic>
        <p:nvPicPr>
          <p:cNvPr id="197" name="Google Shape;197;p30"/>
          <p:cNvPicPr preferRelativeResize="0"/>
          <p:nvPr/>
        </p:nvPicPr>
        <p:blipFill>
          <a:blip r:embed="rId3">
            <a:alphaModFix/>
          </a:blip>
          <a:stretch>
            <a:fillRect/>
          </a:stretch>
        </p:blipFill>
        <p:spPr>
          <a:xfrm>
            <a:off x="5063659" y="1407250"/>
            <a:ext cx="3861290" cy="2165150"/>
          </a:xfrm>
          <a:prstGeom prst="rect">
            <a:avLst/>
          </a:prstGeom>
          <a:noFill/>
          <a:ln>
            <a:noFill/>
          </a:ln>
        </p:spPr>
      </p:pic>
      <p:pic>
        <p:nvPicPr>
          <p:cNvPr id="198" name="Google Shape;198;p30"/>
          <p:cNvPicPr preferRelativeResize="0"/>
          <p:nvPr/>
        </p:nvPicPr>
        <p:blipFill>
          <a:blip r:embed="rId4">
            <a:alphaModFix/>
          </a:blip>
          <a:stretch>
            <a:fillRect/>
          </a:stretch>
        </p:blipFill>
        <p:spPr>
          <a:xfrm>
            <a:off x="2927625" y="111725"/>
            <a:ext cx="4857375" cy="9801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31"/>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Analysis</a:t>
            </a:r>
            <a:endParaRPr/>
          </a:p>
        </p:txBody>
      </p:sp>
      <p:sp>
        <p:nvSpPr>
          <p:cNvPr id="204" name="Google Shape;204;p31"/>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Paper was not a public forum → did not have to follow Tinker v. Moines precedent </a:t>
            </a:r>
            <a:endParaRPr/>
          </a:p>
          <a:p>
            <a:pPr marL="457200" lvl="0" indent="-342900" algn="l" rtl="0">
              <a:spcBef>
                <a:spcPts val="0"/>
              </a:spcBef>
              <a:spcAft>
                <a:spcPts val="0"/>
              </a:spcAft>
              <a:buSzPts val="1800"/>
              <a:buChar char="●"/>
            </a:pPr>
            <a:r>
              <a:rPr lang="en"/>
              <a:t>First Amendment does not require schools to promote particular types of student speech  </a:t>
            </a:r>
            <a:endParaRPr/>
          </a:p>
          <a:p>
            <a:pPr marL="457200" lvl="0" indent="-342900" algn="l" rtl="0">
              <a:spcBef>
                <a:spcPts val="0"/>
              </a:spcBef>
              <a:spcAft>
                <a:spcPts val="0"/>
              </a:spcAft>
              <a:buSzPts val="1800"/>
              <a:buChar char="●"/>
            </a:pPr>
            <a:r>
              <a:rPr lang="en"/>
              <a:t>Created a new standard for school-sponsored student speech v. student-initiated speech</a:t>
            </a:r>
            <a:endParaRPr/>
          </a:p>
          <a:p>
            <a:pPr marL="457200" lvl="0" indent="-342900" algn="l" rtl="0">
              <a:spcBef>
                <a:spcPts val="0"/>
              </a:spcBef>
              <a:spcAft>
                <a:spcPts val="0"/>
              </a:spcAft>
              <a:buSzPts val="1800"/>
              <a:buChar char="●"/>
            </a:pPr>
            <a:r>
              <a:rPr lang="en"/>
              <a:t>Schools can also regulate speech interfering with rights of other students and speech with bias, inadequate research, vulgarity and profanity, or unsuitable information for the audience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General Information </a:t>
            </a:r>
            <a:endParaRPr/>
          </a:p>
        </p:txBody>
      </p:sp>
      <p:sp>
        <p:nvSpPr>
          <p:cNvPr id="94" name="Google Shape;94;p14"/>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“Pentagon Papers” Case </a:t>
            </a:r>
            <a:endParaRPr/>
          </a:p>
          <a:p>
            <a:pPr marL="457200" lvl="0" indent="-342900" algn="l" rtl="0">
              <a:spcBef>
                <a:spcPts val="0"/>
              </a:spcBef>
              <a:spcAft>
                <a:spcPts val="0"/>
              </a:spcAft>
              <a:buSzPts val="1800"/>
              <a:buChar char="●"/>
            </a:pPr>
            <a:r>
              <a:rPr lang="en"/>
              <a:t>Argued: June 26, 1971 </a:t>
            </a:r>
            <a:endParaRPr/>
          </a:p>
          <a:p>
            <a:pPr marL="457200" lvl="0" indent="-342900" algn="l" rtl="0">
              <a:spcBef>
                <a:spcPts val="0"/>
              </a:spcBef>
              <a:spcAft>
                <a:spcPts val="0"/>
              </a:spcAft>
              <a:buSzPts val="1800"/>
              <a:buChar char="●"/>
            </a:pPr>
            <a:r>
              <a:rPr lang="en"/>
              <a:t>Decided: June 30, 1971 </a:t>
            </a:r>
            <a:endParaRPr/>
          </a:p>
          <a:p>
            <a:pPr marL="457200" lvl="0" indent="-342900" algn="l" rtl="0">
              <a:spcBef>
                <a:spcPts val="0"/>
              </a:spcBef>
              <a:spcAft>
                <a:spcPts val="0"/>
              </a:spcAft>
              <a:buSzPts val="1800"/>
              <a:buChar char="●"/>
            </a:pPr>
            <a:r>
              <a:rPr lang="en"/>
              <a:t>Chief Justice: Warren E. Burger </a:t>
            </a:r>
            <a:endParaRPr/>
          </a:p>
          <a:p>
            <a:pPr marL="457200" lvl="0" indent="-342900" algn="l" rtl="0">
              <a:spcBef>
                <a:spcPts val="0"/>
              </a:spcBef>
              <a:spcAft>
                <a:spcPts val="0"/>
              </a:spcAft>
              <a:buSzPts val="1800"/>
              <a:buChar char="●"/>
            </a:pPr>
            <a:r>
              <a:rPr lang="en"/>
              <a:t>Involves first amendment </a:t>
            </a:r>
            <a:endParaRPr/>
          </a:p>
          <a:p>
            <a:pPr marL="914400" lvl="1" indent="-317500" algn="l" rtl="0">
              <a:spcBef>
                <a:spcPts val="0"/>
              </a:spcBef>
              <a:spcAft>
                <a:spcPts val="0"/>
              </a:spcAft>
              <a:buSzPts val="1400"/>
              <a:buChar char="○"/>
            </a:pPr>
            <a:r>
              <a:rPr lang="en"/>
              <a:t>“Congress shall make no law . . . abridging the freedom of speech, or of the press” </a:t>
            </a:r>
            <a:endParaRPr/>
          </a:p>
        </p:txBody>
      </p:sp>
      <p:pic>
        <p:nvPicPr>
          <p:cNvPr id="95" name="Google Shape;95;p14"/>
          <p:cNvPicPr preferRelativeResize="0"/>
          <p:nvPr/>
        </p:nvPicPr>
        <p:blipFill rotWithShape="1">
          <a:blip r:embed="rId3">
            <a:alphaModFix/>
          </a:blip>
          <a:srcRect b="17972"/>
          <a:stretch/>
        </p:blipFill>
        <p:spPr>
          <a:xfrm>
            <a:off x="4425875" y="624475"/>
            <a:ext cx="4159950" cy="17774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32"/>
          <p:cNvSpPr txBox="1">
            <a:spLocks noGrp="1"/>
          </p:cNvSpPr>
          <p:nvPr>
            <p:ph type="title"/>
          </p:nvPr>
        </p:nvSpPr>
        <p:spPr>
          <a:xfrm>
            <a:off x="598100" y="2152347"/>
            <a:ext cx="8222100" cy="838800"/>
          </a:xfrm>
          <a:prstGeom prst="rect">
            <a:avLst/>
          </a:prstGeom>
        </p:spPr>
        <p:txBody>
          <a:bodyPr spcFirstLastPara="1" wrap="square" lIns="91425" tIns="91425" rIns="91425" bIns="91425" anchor="ctr" anchorCtr="0">
            <a:normAutofit fontScale="90000"/>
          </a:bodyPr>
          <a:lstStyle/>
          <a:p>
            <a:pPr marL="0" lvl="0" indent="0" algn="l" rtl="0">
              <a:spcBef>
                <a:spcPts val="0"/>
              </a:spcBef>
              <a:spcAft>
                <a:spcPts val="0"/>
              </a:spcAft>
              <a:buNone/>
            </a:pPr>
            <a:r>
              <a:rPr lang="en"/>
              <a:t>Greater New Orleans Broadcasting Association, Inc. v. United States </a:t>
            </a:r>
            <a:endParaRPr/>
          </a:p>
        </p:txBody>
      </p:sp>
      <p:sp>
        <p:nvSpPr>
          <p:cNvPr id="210" name="Google Shape;210;p32"/>
          <p:cNvSpPr txBox="1"/>
          <p:nvPr/>
        </p:nvSpPr>
        <p:spPr>
          <a:xfrm>
            <a:off x="813650" y="3646950"/>
            <a:ext cx="65094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lt1"/>
                </a:solidFill>
                <a:latin typeface="Roboto"/>
                <a:ea typeface="Roboto"/>
                <a:cs typeface="Roboto"/>
                <a:sym typeface="Roboto"/>
              </a:rPr>
              <a:t>Argued: April 27, 1999</a:t>
            </a:r>
            <a:endParaRPr>
              <a:solidFill>
                <a:schemeClr val="lt1"/>
              </a:solidFill>
              <a:latin typeface="Roboto"/>
              <a:ea typeface="Roboto"/>
              <a:cs typeface="Roboto"/>
              <a:sym typeface="Roboto"/>
            </a:endParaRPr>
          </a:p>
          <a:p>
            <a:pPr marL="0" lvl="0" indent="0" algn="l" rtl="0">
              <a:spcBef>
                <a:spcPts val="0"/>
              </a:spcBef>
              <a:spcAft>
                <a:spcPts val="0"/>
              </a:spcAft>
              <a:buNone/>
            </a:pPr>
            <a:r>
              <a:rPr lang="en">
                <a:solidFill>
                  <a:schemeClr val="lt1"/>
                </a:solidFill>
                <a:latin typeface="Roboto"/>
                <a:ea typeface="Roboto"/>
                <a:cs typeface="Roboto"/>
                <a:sym typeface="Roboto"/>
              </a:rPr>
              <a:t>Decided: June14, 1999</a:t>
            </a:r>
            <a:endParaRPr>
              <a:solidFill>
                <a:schemeClr val="lt1"/>
              </a:solidFill>
              <a:latin typeface="Roboto"/>
              <a:ea typeface="Roboto"/>
              <a:cs typeface="Roboto"/>
              <a:sym typeface="Roboto"/>
            </a:endParaRPr>
          </a:p>
          <a:p>
            <a:pPr marL="0" lvl="0" indent="0" algn="l" rtl="0">
              <a:spcBef>
                <a:spcPts val="0"/>
              </a:spcBef>
              <a:spcAft>
                <a:spcPts val="0"/>
              </a:spcAft>
              <a:buNone/>
            </a:pPr>
            <a:r>
              <a:rPr lang="en">
                <a:solidFill>
                  <a:schemeClr val="lt1"/>
                </a:solidFill>
                <a:latin typeface="Roboto"/>
                <a:ea typeface="Roboto"/>
                <a:cs typeface="Roboto"/>
                <a:sym typeface="Roboto"/>
              </a:rPr>
              <a:t>Chief: William Rehnquist </a:t>
            </a:r>
            <a:endParaRPr>
              <a:solidFill>
                <a:schemeClr val="lt1"/>
              </a:solidFill>
              <a:latin typeface="Roboto"/>
              <a:ea typeface="Roboto"/>
              <a:cs typeface="Roboto"/>
              <a:sym typeface="Roboto"/>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33"/>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Facts </a:t>
            </a:r>
            <a:endParaRPr/>
          </a:p>
        </p:txBody>
      </p:sp>
      <p:sp>
        <p:nvSpPr>
          <p:cNvPr id="216" name="Google Shape;216;p33"/>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Greater New Orleans Broadcasting Association wanted to run advertisements for private casino gambling in a state where it was legal </a:t>
            </a:r>
            <a:endParaRPr/>
          </a:p>
          <a:p>
            <a:pPr marL="457200" lvl="0" indent="-342900" algn="l" rtl="0">
              <a:spcBef>
                <a:spcPts val="0"/>
              </a:spcBef>
              <a:spcAft>
                <a:spcPts val="0"/>
              </a:spcAft>
              <a:buSzPts val="1800"/>
              <a:buChar char="●"/>
            </a:pPr>
            <a:r>
              <a:rPr lang="en"/>
              <a:t>Association challenged government’s prohibition of radio and television advertising for private commercial casino gambling </a:t>
            </a:r>
            <a:endParaRPr/>
          </a:p>
          <a:p>
            <a:pPr marL="457200" lvl="0" indent="-342900" algn="l" rtl="0">
              <a:spcBef>
                <a:spcPts val="0"/>
              </a:spcBef>
              <a:spcAft>
                <a:spcPts val="0"/>
              </a:spcAft>
              <a:buSzPts val="1800"/>
              <a:buChar char="●"/>
            </a:pPr>
            <a:r>
              <a:rPr lang="en"/>
              <a:t>Trial and appellate courts ruled in favor of government → Supreme Court granted them certiorari</a:t>
            </a:r>
            <a:endParaRPr/>
          </a:p>
          <a:p>
            <a:pPr marL="0" lvl="0" indent="0" algn="l" rtl="0">
              <a:spcBef>
                <a:spcPts val="1200"/>
              </a:spcBef>
              <a:spcAft>
                <a:spcPts val="1200"/>
              </a:spcAft>
              <a:buNone/>
            </a:pPr>
            <a:r>
              <a:rPr lang="en"/>
              <a:t>Constitutional Question: Does a federal prohibition against advertising lawful, private casino gambling violate the First Amendment’s freedom of speech protections?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3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Constitutional Similarities &amp; Historical Significance </a:t>
            </a:r>
            <a:endParaRPr/>
          </a:p>
        </p:txBody>
      </p:sp>
      <p:sp>
        <p:nvSpPr>
          <p:cNvPr id="222" name="Google Shape;222;p34"/>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a:t>Similarities: </a:t>
            </a:r>
            <a:endParaRPr/>
          </a:p>
          <a:p>
            <a:pPr marL="457200" lvl="0" indent="-342900" algn="l" rtl="0">
              <a:spcBef>
                <a:spcPts val="1200"/>
              </a:spcBef>
              <a:spcAft>
                <a:spcPts val="0"/>
              </a:spcAft>
              <a:buSzPts val="1800"/>
              <a:buChar char="●"/>
            </a:pPr>
            <a:r>
              <a:rPr lang="en"/>
              <a:t>Involves First Amendment → freedom of speech and freedom of press</a:t>
            </a:r>
            <a:endParaRPr/>
          </a:p>
          <a:p>
            <a:pPr marL="457200" lvl="0" indent="-342900" algn="l" rtl="0">
              <a:spcBef>
                <a:spcPts val="0"/>
              </a:spcBef>
              <a:spcAft>
                <a:spcPts val="0"/>
              </a:spcAft>
              <a:buSzPts val="1800"/>
              <a:buChar char="●"/>
            </a:pPr>
            <a:r>
              <a:rPr lang="en"/>
              <a:t>The government failed to demonstrate that the advertising restrictions were constitutional</a:t>
            </a:r>
            <a:endParaRPr/>
          </a:p>
          <a:p>
            <a:pPr marL="0" lvl="0" indent="0" algn="l" rtl="0">
              <a:spcBef>
                <a:spcPts val="1200"/>
              </a:spcBef>
              <a:spcAft>
                <a:spcPts val="0"/>
              </a:spcAft>
              <a:buNone/>
            </a:pPr>
            <a:r>
              <a:rPr lang="en"/>
              <a:t>Significance: </a:t>
            </a:r>
            <a:endParaRPr/>
          </a:p>
          <a:p>
            <a:pPr marL="457200" lvl="0" indent="-342900" algn="l" rtl="0">
              <a:spcBef>
                <a:spcPts val="1200"/>
              </a:spcBef>
              <a:spcAft>
                <a:spcPts val="0"/>
              </a:spcAft>
              <a:buSzPts val="1800"/>
              <a:buChar char="●"/>
            </a:pPr>
            <a:r>
              <a:rPr lang="en"/>
              <a:t>Censorship viewed as restriction to democracy → seen in NY Times v. US</a:t>
            </a:r>
            <a:endParaRPr/>
          </a:p>
          <a:p>
            <a:pPr marL="457200" lvl="0" indent="-342900" algn="l" rtl="0">
              <a:spcBef>
                <a:spcPts val="0"/>
              </a:spcBef>
              <a:spcAft>
                <a:spcPts val="0"/>
              </a:spcAft>
              <a:buSzPts val="1800"/>
              <a:buChar char="●"/>
            </a:pPr>
            <a:r>
              <a:rPr lang="en"/>
              <a:t>Reinforces government will not allow censorship unless absolutely necessary in the situation </a:t>
            </a:r>
            <a:endParaRPr/>
          </a:p>
          <a:p>
            <a:pPr marL="457200" lvl="0" indent="-342900" algn="l" rtl="0">
              <a:spcBef>
                <a:spcPts val="0"/>
              </a:spcBef>
              <a:spcAft>
                <a:spcPts val="0"/>
              </a:spcAft>
              <a:buSzPts val="1800"/>
              <a:buChar char="●"/>
            </a:pPr>
            <a:r>
              <a:rPr lang="en"/>
              <a:t>Upholds Central Hudson Test from a previous ruling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3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Ruling  </a:t>
            </a:r>
            <a:endParaRPr/>
          </a:p>
        </p:txBody>
      </p:sp>
      <p:sp>
        <p:nvSpPr>
          <p:cNvPr id="228" name="Google Shape;228;p35"/>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lnSpcReduction="10000"/>
          </a:bodyPr>
          <a:lstStyle/>
          <a:p>
            <a:pPr marL="457200" lvl="0" indent="-342900" algn="l" rtl="0">
              <a:spcBef>
                <a:spcPts val="0"/>
              </a:spcBef>
              <a:spcAft>
                <a:spcPts val="0"/>
              </a:spcAft>
              <a:buSzPts val="1800"/>
              <a:buChar char="●"/>
            </a:pPr>
            <a:r>
              <a:rPr lang="en"/>
              <a:t>Unanimous court decision → advertising restrictions placed deemed unconstitutional</a:t>
            </a:r>
            <a:endParaRPr/>
          </a:p>
          <a:p>
            <a:pPr marL="457200" lvl="0" indent="-342900" algn="l" rtl="0">
              <a:spcBef>
                <a:spcPts val="0"/>
              </a:spcBef>
              <a:spcAft>
                <a:spcPts val="0"/>
              </a:spcAft>
              <a:buSzPts val="1800"/>
              <a:buChar char="●"/>
            </a:pPr>
            <a:r>
              <a:rPr lang="en"/>
              <a:t>Utilized test for assessing commercial speech restrictions from Central Hudson Gas &amp; Elc. Corp v. Public Service Commission of NY </a:t>
            </a:r>
            <a:endParaRPr/>
          </a:p>
          <a:p>
            <a:pPr marL="914400" lvl="1" indent="-317500" algn="l" rtl="0">
              <a:spcBef>
                <a:spcPts val="0"/>
              </a:spcBef>
              <a:spcAft>
                <a:spcPts val="0"/>
              </a:spcAft>
              <a:buSzPts val="1400"/>
              <a:buChar char="○"/>
            </a:pPr>
            <a:r>
              <a:rPr lang="en"/>
              <a:t>Is speech at question concerning a lawful activity? Is it misleading? </a:t>
            </a:r>
            <a:endParaRPr/>
          </a:p>
          <a:p>
            <a:pPr marL="914400" lvl="1" indent="-317500" algn="l" rtl="0">
              <a:spcBef>
                <a:spcPts val="0"/>
              </a:spcBef>
              <a:spcAft>
                <a:spcPts val="0"/>
              </a:spcAft>
              <a:buSzPts val="1400"/>
              <a:buChar char="○"/>
            </a:pPr>
            <a:r>
              <a:rPr lang="en"/>
              <a:t>Are government interests substantial? </a:t>
            </a:r>
            <a:endParaRPr/>
          </a:p>
          <a:p>
            <a:pPr marL="914400" lvl="1" indent="-317500" algn="l" rtl="0">
              <a:spcBef>
                <a:spcPts val="0"/>
              </a:spcBef>
              <a:spcAft>
                <a:spcPts val="0"/>
              </a:spcAft>
              <a:buSzPts val="1400"/>
              <a:buChar char="○"/>
            </a:pPr>
            <a:r>
              <a:rPr lang="en"/>
              <a:t>Does the regulation advance government interests? </a:t>
            </a:r>
            <a:endParaRPr/>
          </a:p>
          <a:p>
            <a:pPr marL="914400" lvl="1" indent="-317500" algn="l" rtl="0">
              <a:spcBef>
                <a:spcPts val="0"/>
              </a:spcBef>
              <a:spcAft>
                <a:spcPts val="0"/>
              </a:spcAft>
              <a:buSzPts val="1400"/>
              <a:buChar char="○"/>
            </a:pPr>
            <a:r>
              <a:rPr lang="en"/>
              <a:t>Is the regulation necessary or extensive? </a:t>
            </a:r>
            <a:endParaRPr/>
          </a:p>
          <a:p>
            <a:pPr marL="457200" lvl="0" indent="-342900" algn="l" rtl="0">
              <a:spcBef>
                <a:spcPts val="0"/>
              </a:spcBef>
              <a:spcAft>
                <a:spcPts val="0"/>
              </a:spcAft>
              <a:buSzPts val="1800"/>
              <a:buChar char="●"/>
            </a:pPr>
            <a:r>
              <a:rPr lang="en"/>
              <a:t>Judges agreed Association’s speech constitutes commercial speech </a:t>
            </a:r>
            <a:endParaRPr/>
          </a:p>
          <a:p>
            <a:pPr marL="914400" lvl="1" indent="-317500" algn="l" rtl="0">
              <a:spcBef>
                <a:spcPts val="0"/>
              </a:spcBef>
              <a:spcAft>
                <a:spcPts val="0"/>
              </a:spcAft>
              <a:buSzPts val="1400"/>
              <a:buChar char="○"/>
            </a:pPr>
            <a:r>
              <a:rPr lang="en"/>
              <a:t>No misleading information and concerns lawful activities</a:t>
            </a:r>
            <a:endParaRPr/>
          </a:p>
          <a:p>
            <a:pPr marL="0" lvl="0" indent="0" algn="l" rtl="0">
              <a:spcBef>
                <a:spcPts val="1200"/>
              </a:spcBef>
              <a:spcAft>
                <a:spcPts val="1200"/>
              </a:spcAft>
              <a:buNone/>
            </a:pPr>
            <a:endParaRPr/>
          </a:p>
        </p:txBody>
      </p:sp>
      <p:pic>
        <p:nvPicPr>
          <p:cNvPr id="229" name="Google Shape;229;p35"/>
          <p:cNvPicPr preferRelativeResize="0"/>
          <p:nvPr/>
        </p:nvPicPr>
        <p:blipFill>
          <a:blip r:embed="rId3">
            <a:alphaModFix/>
          </a:blip>
          <a:stretch>
            <a:fillRect/>
          </a:stretch>
        </p:blipFill>
        <p:spPr>
          <a:xfrm>
            <a:off x="2632197" y="266072"/>
            <a:ext cx="5641525" cy="10250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3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Analysis </a:t>
            </a:r>
            <a:endParaRPr/>
          </a:p>
        </p:txBody>
      </p:sp>
      <p:sp>
        <p:nvSpPr>
          <p:cNvPr id="235" name="Google Shape;235;p36"/>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Court stated the government could not prove why restriction would decrease harmful gambling practices </a:t>
            </a:r>
            <a:endParaRPr/>
          </a:p>
          <a:p>
            <a:pPr marL="914400" lvl="1" indent="-317500" algn="l" rtl="0">
              <a:spcBef>
                <a:spcPts val="0"/>
              </a:spcBef>
              <a:spcAft>
                <a:spcPts val="0"/>
              </a:spcAft>
              <a:buSzPts val="1400"/>
              <a:buChar char="○"/>
            </a:pPr>
            <a:r>
              <a:rPr lang="en"/>
              <a:t>Regulation did not do much to help with government’s concerns regarding gambling</a:t>
            </a:r>
            <a:endParaRPr/>
          </a:p>
          <a:p>
            <a:pPr marL="457200" lvl="0" indent="-342900" algn="l" rtl="0">
              <a:spcBef>
                <a:spcPts val="0"/>
              </a:spcBef>
              <a:spcAft>
                <a:spcPts val="0"/>
              </a:spcAft>
              <a:buSzPts val="1800"/>
              <a:buChar char="●"/>
            </a:pPr>
            <a:r>
              <a:rPr lang="en"/>
              <a:t>Government restrictions unfairly placed restrictions on one specific form of freedom of speech </a:t>
            </a:r>
            <a:endParaRPr/>
          </a:p>
          <a:p>
            <a:pPr marL="457200" lvl="0" indent="-342900" algn="l" rtl="0">
              <a:spcBef>
                <a:spcPts val="0"/>
              </a:spcBef>
              <a:spcAft>
                <a:spcPts val="0"/>
              </a:spcAft>
              <a:buSzPts val="1800"/>
              <a:buChar char="●"/>
            </a:pPr>
            <a:r>
              <a:rPr lang="en"/>
              <a:t>Ruling continued trend of protecting commercial speech by striking down the advertisement law for violating First Amendment </a:t>
            </a:r>
            <a:endParaRPr/>
          </a:p>
          <a:p>
            <a:pPr marL="0" lvl="0" indent="0" algn="l" rtl="0">
              <a:spcBef>
                <a:spcPts val="1200"/>
              </a:spcBef>
              <a:spcAft>
                <a:spcPts val="1200"/>
              </a:spcAft>
              <a:buNone/>
            </a:pP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37"/>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Interactive </a:t>
            </a:r>
            <a:endParaRPr/>
          </a:p>
        </p:txBody>
      </p:sp>
      <p:sp>
        <p:nvSpPr>
          <p:cNvPr id="241" name="Google Shape;241;p37"/>
          <p:cNvSpPr txBox="1">
            <a:spLocks noGrp="1"/>
          </p:cNvSpPr>
          <p:nvPr>
            <p:ph type="body" idx="1"/>
          </p:nvPr>
        </p:nvSpPr>
        <p:spPr>
          <a:xfrm>
            <a:off x="311700" y="1229875"/>
            <a:ext cx="4260300" cy="33390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t>Discussion Post Question - What authority do you feel the courts have to interfere with national security and/or foreign affairs? It is considered censorship if its protecting national security? Do you believe freedom of speech should be absolute? </a:t>
            </a:r>
            <a:endParaRPr/>
          </a:p>
        </p:txBody>
      </p:sp>
      <p:pic>
        <p:nvPicPr>
          <p:cNvPr id="242" name="Google Shape;242;p37"/>
          <p:cNvPicPr preferRelativeResize="0"/>
          <p:nvPr/>
        </p:nvPicPr>
        <p:blipFill>
          <a:blip r:embed="rId3">
            <a:alphaModFix/>
          </a:blip>
          <a:stretch>
            <a:fillRect/>
          </a:stretch>
        </p:blipFill>
        <p:spPr>
          <a:xfrm>
            <a:off x="5640400" y="717725"/>
            <a:ext cx="2520425" cy="252042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38"/>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Citations </a:t>
            </a:r>
            <a:endParaRPr/>
          </a:p>
        </p:txBody>
      </p:sp>
      <p:sp>
        <p:nvSpPr>
          <p:cNvPr id="248" name="Google Shape;248;p38"/>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u="sng">
                <a:solidFill>
                  <a:schemeClr val="hlink"/>
                </a:solidFill>
                <a:hlinkClick r:id="rId3"/>
              </a:rPr>
              <a:t>Sources for NY Times vs. US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Background </a:t>
            </a:r>
            <a:endParaRPr/>
          </a:p>
        </p:txBody>
      </p:sp>
      <p:sp>
        <p:nvSpPr>
          <p:cNvPr id="101" name="Google Shape;101;p15"/>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US involvement in Vietnam War → increasing importance of security and secrecy </a:t>
            </a:r>
            <a:endParaRPr/>
          </a:p>
          <a:p>
            <a:pPr marL="457200" lvl="0" indent="-342900" algn="l" rtl="0">
              <a:spcBef>
                <a:spcPts val="0"/>
              </a:spcBef>
              <a:spcAft>
                <a:spcPts val="0"/>
              </a:spcAft>
              <a:buSzPts val="1800"/>
              <a:buChar char="●"/>
            </a:pPr>
            <a:r>
              <a:rPr lang="en"/>
              <a:t>Government enforced Espionage Act → crime to obtain information about US national defense with the attempt to use it to hurt the country</a:t>
            </a:r>
            <a:endParaRPr/>
          </a:p>
          <a:p>
            <a:pPr marL="914400" lvl="1" indent="-317500" algn="l" rtl="0">
              <a:spcBef>
                <a:spcPts val="0"/>
              </a:spcBef>
              <a:spcAft>
                <a:spcPts val="0"/>
              </a:spcAft>
              <a:buSzPts val="1400"/>
              <a:buChar char="○"/>
            </a:pPr>
            <a:r>
              <a:rPr lang="en"/>
              <a:t>Crime to not tell such information to a  government agent</a:t>
            </a:r>
            <a:endParaRPr/>
          </a:p>
          <a:p>
            <a:pPr marL="914400" lvl="1" indent="-317500" algn="l" rtl="0">
              <a:spcBef>
                <a:spcPts val="0"/>
              </a:spcBef>
              <a:spcAft>
                <a:spcPts val="0"/>
              </a:spcAft>
              <a:buSzPts val="1400"/>
              <a:buChar char="○"/>
            </a:pPr>
            <a:r>
              <a:rPr lang="en"/>
              <a:t>Sometimes used against people speaking out against government actions </a:t>
            </a:r>
            <a:endParaRPr/>
          </a:p>
          <a:p>
            <a:pPr marL="457200" lvl="0" indent="-342900" algn="l" rtl="0">
              <a:spcBef>
                <a:spcPts val="0"/>
              </a:spcBef>
              <a:spcAft>
                <a:spcPts val="0"/>
              </a:spcAft>
              <a:buSzPts val="1800"/>
              <a:buChar char="●"/>
            </a:pPr>
            <a:r>
              <a:rPr lang="en"/>
              <a:t>Constitutional questions: </a:t>
            </a:r>
            <a:endParaRPr/>
          </a:p>
          <a:p>
            <a:pPr marL="914400" lvl="1" indent="-317500" algn="l" rtl="0">
              <a:spcBef>
                <a:spcPts val="0"/>
              </a:spcBef>
              <a:spcAft>
                <a:spcPts val="0"/>
              </a:spcAft>
              <a:buSzPts val="1400"/>
              <a:buChar char="○"/>
            </a:pPr>
            <a:r>
              <a:rPr lang="en"/>
              <a:t>What happens when laws intended to protect American security interests clash with the First Amendment right to freedom of press? </a:t>
            </a:r>
            <a:endParaRPr/>
          </a:p>
          <a:p>
            <a:pPr marL="914400" lvl="1" indent="-317500" algn="l" rtl="0">
              <a:spcBef>
                <a:spcPts val="0"/>
              </a:spcBef>
              <a:spcAft>
                <a:spcPts val="0"/>
              </a:spcAft>
              <a:buSzPts val="1400"/>
              <a:buChar char="○"/>
            </a:pPr>
            <a:r>
              <a:rPr lang="en"/>
              <a:t>How many power does the government have to prevent the media from publishing sensitive information?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Facts </a:t>
            </a:r>
            <a:endParaRPr/>
          </a:p>
        </p:txBody>
      </p:sp>
      <p:sp>
        <p:nvSpPr>
          <p:cNvPr id="107" name="Google Shape;107;p16"/>
          <p:cNvSpPr txBox="1">
            <a:spLocks noGrp="1"/>
          </p:cNvSpPr>
          <p:nvPr>
            <p:ph type="body" idx="1"/>
          </p:nvPr>
        </p:nvSpPr>
        <p:spPr>
          <a:xfrm>
            <a:off x="311700" y="926625"/>
            <a:ext cx="6537300" cy="36423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Daniel Ellsberg opposed US involvement in the Vietnam War → illegally copied 7,000+ pages of classified reports (“Pentagon Papers”)  kept at the RAND Corporation </a:t>
            </a:r>
            <a:endParaRPr/>
          </a:p>
          <a:p>
            <a:pPr marL="457200" lvl="0" indent="-342900" algn="l" rtl="0">
              <a:spcBef>
                <a:spcPts val="0"/>
              </a:spcBef>
              <a:spcAft>
                <a:spcPts val="0"/>
              </a:spcAft>
              <a:buSzPts val="1800"/>
              <a:buChar char="●"/>
            </a:pPr>
            <a:r>
              <a:rPr lang="en"/>
              <a:t>Pages told of U.S.’s plans of intervening in Vietnam conflict and President Lyndon Johnson’s true motives in Southeast Asia →  leaked to major publications </a:t>
            </a:r>
            <a:endParaRPr/>
          </a:p>
          <a:p>
            <a:pPr marL="457200" lvl="0" indent="-342900" algn="l" rtl="0">
              <a:spcBef>
                <a:spcPts val="0"/>
              </a:spcBef>
              <a:spcAft>
                <a:spcPts val="0"/>
              </a:spcAft>
              <a:buSzPts val="1800"/>
              <a:buChar char="●"/>
            </a:pPr>
            <a:r>
              <a:rPr lang="en"/>
              <a:t>NY Times reporter Neil Sheehan published some stories → President Nixon tried to stop further publications (unsuccessful efforts)</a:t>
            </a:r>
            <a:endParaRPr/>
          </a:p>
          <a:p>
            <a:pPr marL="914400" lvl="1" indent="-317500" algn="l" rtl="0">
              <a:spcBef>
                <a:spcPts val="0"/>
              </a:spcBef>
              <a:spcAft>
                <a:spcPts val="0"/>
              </a:spcAft>
              <a:buSzPts val="1400"/>
              <a:buChar char="○"/>
            </a:pPr>
            <a:r>
              <a:rPr lang="en"/>
              <a:t>“irreparable injury to the defense interests of the US”</a:t>
            </a:r>
            <a:endParaRPr/>
          </a:p>
        </p:txBody>
      </p:sp>
      <p:pic>
        <p:nvPicPr>
          <p:cNvPr id="108" name="Google Shape;108;p16"/>
          <p:cNvPicPr preferRelativeResize="0"/>
          <p:nvPr/>
        </p:nvPicPr>
        <p:blipFill>
          <a:blip r:embed="rId3">
            <a:alphaModFix/>
          </a:blip>
          <a:stretch>
            <a:fillRect/>
          </a:stretch>
        </p:blipFill>
        <p:spPr>
          <a:xfrm>
            <a:off x="6974550" y="659875"/>
            <a:ext cx="1990199" cy="287847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7"/>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Facts </a:t>
            </a:r>
            <a:endParaRPr/>
          </a:p>
        </p:txBody>
      </p:sp>
      <p:sp>
        <p:nvSpPr>
          <p:cNvPr id="114" name="Google Shape;114;p17"/>
          <p:cNvSpPr txBox="1">
            <a:spLocks noGrp="1"/>
          </p:cNvSpPr>
          <p:nvPr>
            <p:ph type="body" idx="1"/>
          </p:nvPr>
        </p:nvSpPr>
        <p:spPr>
          <a:xfrm>
            <a:off x="311700" y="902250"/>
            <a:ext cx="8520600" cy="33390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US government sued NY Times for violating Espionage Act </a:t>
            </a:r>
            <a:endParaRPr/>
          </a:p>
          <a:p>
            <a:pPr marL="457200" lvl="0" indent="-342900" algn="l" rtl="0">
              <a:spcBef>
                <a:spcPts val="0"/>
              </a:spcBef>
              <a:spcAft>
                <a:spcPts val="0"/>
              </a:spcAft>
              <a:buSzPts val="1800"/>
              <a:buChar char="●"/>
            </a:pPr>
            <a:r>
              <a:rPr lang="en"/>
              <a:t>The Washington Post published stories about the papers </a:t>
            </a:r>
            <a:endParaRPr/>
          </a:p>
          <a:p>
            <a:pPr marL="457200" lvl="0" indent="-342900" algn="l" rtl="0">
              <a:spcBef>
                <a:spcPts val="0"/>
              </a:spcBef>
              <a:spcAft>
                <a:spcPts val="0"/>
              </a:spcAft>
              <a:buSzPts val="1800"/>
              <a:buChar char="●"/>
            </a:pPr>
            <a:r>
              <a:rPr lang="en"/>
              <a:t>Both newspaper companies said they had the right to publish → 1st Amendment </a:t>
            </a:r>
            <a:endParaRPr/>
          </a:p>
          <a:p>
            <a:pPr marL="457200" lvl="0" indent="-342900" algn="l" rtl="0">
              <a:spcBef>
                <a:spcPts val="0"/>
              </a:spcBef>
              <a:spcAft>
                <a:spcPts val="0"/>
              </a:spcAft>
              <a:buSzPts val="1800"/>
              <a:buChar char="●"/>
            </a:pPr>
            <a:r>
              <a:rPr lang="en"/>
              <a:t>Court of Appeals for D.C. Circuit and for Second Circuit had differing rulings</a:t>
            </a:r>
            <a:endParaRPr/>
          </a:p>
          <a:p>
            <a:pPr marL="457200" lvl="0" indent="-342900" algn="l" rtl="0">
              <a:spcBef>
                <a:spcPts val="0"/>
              </a:spcBef>
              <a:spcAft>
                <a:spcPts val="0"/>
              </a:spcAft>
              <a:buSzPts val="1800"/>
              <a:buChar char="●"/>
            </a:pPr>
            <a:r>
              <a:rPr lang="en"/>
              <a:t>Supreme Court combined the cases  </a:t>
            </a:r>
            <a:endParaRPr/>
          </a:p>
          <a:p>
            <a:pPr marL="0" lvl="0" indent="0" algn="l" rtl="0">
              <a:spcBef>
                <a:spcPts val="1200"/>
              </a:spcBef>
              <a:spcAft>
                <a:spcPts val="1200"/>
              </a:spcAft>
              <a:buNone/>
            </a:pPr>
            <a:r>
              <a:rPr lang="en"/>
              <a:t>General issue: Did the government’s efforts to prevent two newspapers from publishing classified information given to them by a government leaker violate the First Amendment protection of freedom of the press?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pic>
        <p:nvPicPr>
          <p:cNvPr id="119" name="Google Shape;119;p18"/>
          <p:cNvPicPr preferRelativeResize="0"/>
          <p:nvPr/>
        </p:nvPicPr>
        <p:blipFill>
          <a:blip r:embed="rId3">
            <a:alphaModFix/>
          </a:blip>
          <a:stretch>
            <a:fillRect/>
          </a:stretch>
        </p:blipFill>
        <p:spPr>
          <a:xfrm>
            <a:off x="1632425" y="918238"/>
            <a:ext cx="5879150" cy="33070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9"/>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Why did it go to the Supreme Court? </a:t>
            </a:r>
            <a:endParaRPr/>
          </a:p>
          <a:p>
            <a:pPr marL="0" lvl="0" indent="0" algn="l" rtl="0">
              <a:spcBef>
                <a:spcPts val="0"/>
              </a:spcBef>
              <a:spcAft>
                <a:spcPts val="0"/>
              </a:spcAft>
              <a:buNone/>
            </a:pPr>
            <a:endParaRPr/>
          </a:p>
        </p:txBody>
      </p:sp>
      <p:sp>
        <p:nvSpPr>
          <p:cNvPr id="125" name="Google Shape;125;p19"/>
          <p:cNvSpPr txBox="1">
            <a:spLocks noGrp="1"/>
          </p:cNvSpPr>
          <p:nvPr>
            <p:ph type="body" idx="1"/>
          </p:nvPr>
        </p:nvSpPr>
        <p:spPr>
          <a:xfrm>
            <a:off x="311700" y="1229875"/>
            <a:ext cx="5407800" cy="3725700"/>
          </a:xfrm>
          <a:prstGeom prst="rect">
            <a:avLst/>
          </a:prstGeom>
        </p:spPr>
        <p:txBody>
          <a:bodyPr spcFirstLastPara="1" wrap="square" lIns="91425" tIns="91425" rIns="91425" bIns="91425" anchor="t" anchorCtr="0">
            <a:normAutofit fontScale="70000" lnSpcReduction="10000"/>
          </a:bodyPr>
          <a:lstStyle/>
          <a:p>
            <a:pPr marL="457200" lvl="0" indent="-336889" algn="l" rtl="0">
              <a:spcBef>
                <a:spcPts val="0"/>
              </a:spcBef>
              <a:spcAft>
                <a:spcPts val="0"/>
              </a:spcAft>
              <a:buSzPct val="100000"/>
              <a:buAutoNum type="arabicPeriod"/>
            </a:pPr>
            <a:r>
              <a:rPr lang="en" sz="2436"/>
              <a:t>The Solicitor General, Erwin Griswold, requested to take the case. </a:t>
            </a:r>
            <a:endParaRPr sz="2436"/>
          </a:p>
          <a:p>
            <a:pPr marL="457200" lvl="0" indent="-336889" algn="l" rtl="0">
              <a:spcBef>
                <a:spcPts val="0"/>
              </a:spcBef>
              <a:spcAft>
                <a:spcPts val="0"/>
              </a:spcAft>
              <a:buSzPct val="100000"/>
              <a:buAutoNum type="arabicPeriod"/>
            </a:pPr>
            <a:r>
              <a:rPr lang="en" sz="2436"/>
              <a:t>After the Second Circuit Court of Appeals affirmed, NY Times made an emergency appeal to the Supreme Court. </a:t>
            </a:r>
            <a:endParaRPr sz="2436"/>
          </a:p>
          <a:p>
            <a:pPr marL="457200" lvl="0" indent="-336889" algn="l" rtl="0">
              <a:spcBef>
                <a:spcPts val="0"/>
              </a:spcBef>
              <a:spcAft>
                <a:spcPts val="0"/>
              </a:spcAft>
              <a:buSzPct val="100000"/>
              <a:buAutoNum type="arabicPeriod"/>
            </a:pPr>
            <a:r>
              <a:rPr lang="en" sz="2436"/>
              <a:t>Concerns about national security → leading to a restraining order preventing further publication of the papers</a:t>
            </a:r>
            <a:endParaRPr sz="2436"/>
          </a:p>
          <a:p>
            <a:pPr marL="457200" lvl="0" indent="-336889" algn="l" rtl="0">
              <a:spcBef>
                <a:spcPts val="0"/>
              </a:spcBef>
              <a:spcAft>
                <a:spcPts val="0"/>
              </a:spcAft>
              <a:buSzPct val="100000"/>
              <a:buAutoNum type="arabicPeriod"/>
            </a:pPr>
            <a:r>
              <a:rPr lang="en" sz="2436"/>
              <a:t>Forced to stop publications after the government won a temporary court ordered ban. </a:t>
            </a:r>
            <a:endParaRPr sz="2436"/>
          </a:p>
          <a:p>
            <a:pPr marL="457200" lvl="0" indent="0" algn="l" rtl="0">
              <a:spcBef>
                <a:spcPts val="1200"/>
              </a:spcBef>
              <a:spcAft>
                <a:spcPts val="0"/>
              </a:spcAft>
              <a:buNone/>
            </a:pPr>
            <a:endParaRPr/>
          </a:p>
          <a:p>
            <a:pPr marL="457200" lvl="0" indent="0" algn="l" rtl="0">
              <a:spcBef>
                <a:spcPts val="1200"/>
              </a:spcBef>
              <a:spcAft>
                <a:spcPts val="1200"/>
              </a:spcAft>
              <a:buNone/>
            </a:pPr>
            <a:endParaRPr/>
          </a:p>
        </p:txBody>
      </p:sp>
      <p:sp>
        <p:nvSpPr>
          <p:cNvPr id="126" name="Google Shape;126;p19"/>
          <p:cNvSpPr/>
          <p:nvPr/>
        </p:nvSpPr>
        <p:spPr>
          <a:xfrm>
            <a:off x="5639100" y="1463575"/>
            <a:ext cx="3332100" cy="1641300"/>
          </a:xfrm>
          <a:prstGeom prst="wedgeRectCallout">
            <a:avLst>
              <a:gd name="adj1" fmla="val -20833"/>
              <a:gd name="adj2" fmla="val 6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9"/>
          <p:cNvSpPr txBox="1"/>
          <p:nvPr/>
        </p:nvSpPr>
        <p:spPr>
          <a:xfrm>
            <a:off x="5719500" y="1537675"/>
            <a:ext cx="3424500" cy="149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700"/>
              <a:t>Did the Nixon administration’s efforts to prevent publication of what it termed “classified information” violate the First Amendment?</a:t>
            </a:r>
            <a:endParaRPr sz="17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0"/>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Arguments </a:t>
            </a:r>
            <a:endParaRPr/>
          </a:p>
        </p:txBody>
      </p:sp>
      <p:sp>
        <p:nvSpPr>
          <p:cNvPr id="133" name="Google Shape;133;p20"/>
          <p:cNvSpPr txBox="1">
            <a:spLocks noGrp="1"/>
          </p:cNvSpPr>
          <p:nvPr>
            <p:ph type="body" idx="1"/>
          </p:nvPr>
        </p:nvSpPr>
        <p:spPr>
          <a:xfrm>
            <a:off x="311700" y="1229975"/>
            <a:ext cx="3999900" cy="33390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a:t>New York Times: </a:t>
            </a:r>
            <a:endParaRPr/>
          </a:p>
          <a:p>
            <a:pPr marL="457200" lvl="0" indent="-317500" algn="l" rtl="0">
              <a:spcBef>
                <a:spcPts val="1200"/>
              </a:spcBef>
              <a:spcAft>
                <a:spcPts val="0"/>
              </a:spcAft>
              <a:buSzPts val="1400"/>
              <a:buChar char="●"/>
            </a:pPr>
            <a:r>
              <a:rPr lang="en"/>
              <a:t>First Amendment→ press has protection to preserve democracy and serve the governed, not the government </a:t>
            </a:r>
            <a:endParaRPr/>
          </a:p>
          <a:p>
            <a:pPr marL="457200" lvl="0" indent="-317500" algn="l" rtl="0">
              <a:spcBef>
                <a:spcPts val="0"/>
              </a:spcBef>
              <a:spcAft>
                <a:spcPts val="0"/>
              </a:spcAft>
              <a:buSzPts val="1400"/>
              <a:buChar char="●"/>
            </a:pPr>
            <a:r>
              <a:rPr lang="en"/>
              <a:t>Congress has made laws abridging freedom of press for national security reasons </a:t>
            </a:r>
            <a:endParaRPr/>
          </a:p>
          <a:p>
            <a:pPr marL="457200" lvl="0" indent="-317500" algn="l" rtl="0">
              <a:spcBef>
                <a:spcPts val="0"/>
              </a:spcBef>
              <a:spcAft>
                <a:spcPts val="0"/>
              </a:spcAft>
              <a:buSzPts val="1400"/>
              <a:buChar char="●"/>
            </a:pPr>
            <a:r>
              <a:rPr lang="en"/>
              <a:t>Information was published to help the country by informing citizens about government actions </a:t>
            </a:r>
            <a:endParaRPr/>
          </a:p>
          <a:p>
            <a:pPr marL="457200" lvl="0" indent="-317500" algn="l" rtl="0">
              <a:spcBef>
                <a:spcPts val="0"/>
              </a:spcBef>
              <a:spcAft>
                <a:spcPts val="0"/>
              </a:spcAft>
              <a:buSzPts val="1400"/>
              <a:buChar char="●"/>
            </a:pPr>
            <a:r>
              <a:rPr lang="en"/>
              <a:t>Government secrecy goes against democracy → publishing information reveals mistakes, misjudgements, etc. </a:t>
            </a:r>
            <a:endParaRPr/>
          </a:p>
        </p:txBody>
      </p:sp>
      <p:sp>
        <p:nvSpPr>
          <p:cNvPr id="134" name="Google Shape;134;p20"/>
          <p:cNvSpPr txBox="1">
            <a:spLocks noGrp="1"/>
          </p:cNvSpPr>
          <p:nvPr>
            <p:ph type="body" idx="2"/>
          </p:nvPr>
        </p:nvSpPr>
        <p:spPr>
          <a:xfrm>
            <a:off x="4832400" y="1229975"/>
            <a:ext cx="3999900" cy="3339000"/>
          </a:xfrm>
          <a:prstGeom prst="rect">
            <a:avLst/>
          </a:prstGeom>
        </p:spPr>
        <p:txBody>
          <a:bodyPr spcFirstLastPara="1" wrap="square" lIns="91425" tIns="91425" rIns="91425" bIns="91425" anchor="t" anchorCtr="0">
            <a:normAutofit lnSpcReduction="20000"/>
          </a:bodyPr>
          <a:lstStyle/>
          <a:p>
            <a:pPr marL="0" lvl="0" indent="0" algn="l" rtl="0">
              <a:spcBef>
                <a:spcPts val="0"/>
              </a:spcBef>
              <a:spcAft>
                <a:spcPts val="0"/>
              </a:spcAft>
              <a:buNone/>
            </a:pPr>
            <a:r>
              <a:rPr lang="en"/>
              <a:t>US Government: </a:t>
            </a:r>
            <a:endParaRPr/>
          </a:p>
          <a:p>
            <a:pPr marL="457200" lvl="0" indent="-317500" algn="l" rtl="0">
              <a:spcBef>
                <a:spcPts val="1200"/>
              </a:spcBef>
              <a:spcAft>
                <a:spcPts val="0"/>
              </a:spcAft>
              <a:buSzPts val="1400"/>
              <a:buChar char="●"/>
            </a:pPr>
            <a:r>
              <a:rPr lang="en"/>
              <a:t>Executive branch should have broad authority during wartime to protect US security </a:t>
            </a:r>
            <a:endParaRPr/>
          </a:p>
          <a:p>
            <a:pPr marL="457200" lvl="0" indent="-317500" algn="l" rtl="0">
              <a:spcBef>
                <a:spcPts val="0"/>
              </a:spcBef>
              <a:spcAft>
                <a:spcPts val="0"/>
              </a:spcAft>
              <a:buSzPts val="1400"/>
              <a:buChar char="●"/>
            </a:pPr>
            <a:r>
              <a:rPr lang="en"/>
              <a:t>The courts should not interfere with national security and foreign affairs</a:t>
            </a:r>
            <a:endParaRPr/>
          </a:p>
          <a:p>
            <a:pPr marL="914400" lvl="1" indent="-304800" algn="l" rtl="0">
              <a:spcBef>
                <a:spcPts val="0"/>
              </a:spcBef>
              <a:spcAft>
                <a:spcPts val="0"/>
              </a:spcAft>
              <a:buSzPts val="1200"/>
              <a:buChar char="○"/>
            </a:pPr>
            <a:r>
              <a:rPr lang="en"/>
              <a:t>Constitution delegates those issues to executive and legislative branches</a:t>
            </a:r>
            <a:endParaRPr/>
          </a:p>
          <a:p>
            <a:pPr marL="914400" lvl="1" indent="-304800" algn="l" rtl="0">
              <a:spcBef>
                <a:spcPts val="0"/>
              </a:spcBef>
              <a:spcAft>
                <a:spcPts val="0"/>
              </a:spcAft>
              <a:buSzPts val="1200"/>
              <a:buChar char="○"/>
            </a:pPr>
            <a:r>
              <a:rPr lang="en"/>
              <a:t> Separation of powers </a:t>
            </a:r>
            <a:endParaRPr/>
          </a:p>
          <a:p>
            <a:pPr marL="457200" lvl="0" indent="-317500" algn="l" rtl="0">
              <a:spcBef>
                <a:spcPts val="0"/>
              </a:spcBef>
              <a:spcAft>
                <a:spcPts val="0"/>
              </a:spcAft>
              <a:buSzPts val="1400"/>
              <a:buChar char="●"/>
            </a:pPr>
            <a:r>
              <a:rPr lang="en"/>
              <a:t>The newspapers knew Pentagon Papers had illegally gained sensitive information </a:t>
            </a:r>
            <a:endParaRPr/>
          </a:p>
          <a:p>
            <a:pPr marL="457200" lvl="0" indent="-317500" algn="l" rtl="0">
              <a:spcBef>
                <a:spcPts val="0"/>
              </a:spcBef>
              <a:spcAft>
                <a:spcPts val="0"/>
              </a:spcAft>
              <a:buSzPts val="1400"/>
              <a:buChar char="●"/>
            </a:pPr>
            <a:r>
              <a:rPr lang="en"/>
              <a:t>Citizen’s job to tell of possession of private government documents </a:t>
            </a:r>
            <a:endParaRPr/>
          </a:p>
          <a:p>
            <a:pPr marL="0" lvl="0" indent="0" algn="l" rtl="0">
              <a:spcBef>
                <a:spcPts val="1200"/>
              </a:spcBef>
              <a:spcAft>
                <a:spcPts val="120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1"/>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Court Ruling  </a:t>
            </a:r>
            <a:endParaRPr/>
          </a:p>
          <a:p>
            <a:pPr marL="0" lvl="0" indent="0" algn="l" rtl="0">
              <a:spcBef>
                <a:spcPts val="0"/>
              </a:spcBef>
              <a:spcAft>
                <a:spcPts val="0"/>
              </a:spcAft>
              <a:buNone/>
            </a:pPr>
            <a:endParaRPr/>
          </a:p>
        </p:txBody>
      </p:sp>
      <p:sp>
        <p:nvSpPr>
          <p:cNvPr id="140" name="Google Shape;140;p21"/>
          <p:cNvSpPr txBox="1">
            <a:spLocks noGrp="1"/>
          </p:cNvSpPr>
          <p:nvPr>
            <p:ph type="body" idx="1"/>
          </p:nvPr>
        </p:nvSpPr>
        <p:spPr>
          <a:xfrm>
            <a:off x="364050" y="2309875"/>
            <a:ext cx="8415900" cy="21516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sz="1700"/>
              <a:t>The Supreme Court ruled for NY Times that yes, “</a:t>
            </a:r>
            <a:r>
              <a:rPr lang="en" sz="1100">
                <a:solidFill>
                  <a:srgbClr val="222222"/>
                </a:solidFill>
                <a:latin typeface="Arial"/>
                <a:ea typeface="Arial"/>
                <a:cs typeface="Arial"/>
                <a:sym typeface="Arial"/>
              </a:rPr>
              <a:t> </a:t>
            </a:r>
            <a:r>
              <a:rPr lang="en" sz="1700">
                <a:solidFill>
                  <a:srgbClr val="222222"/>
                </a:solidFill>
              </a:rPr>
              <a:t>the government did not overcome the ‘heavy presumption against’ prior restraint of the press in this case.” (Oyez) Black and Douglas both felt that “security” should not be used to discriminate the fundamental rights of the first amendment. Prior restraint was unjustified, even though the President argued otherwise, because publication would not cause an immediate threat to American forces. </a:t>
            </a:r>
            <a:endParaRPr sz="1700"/>
          </a:p>
        </p:txBody>
      </p:sp>
      <p:pic>
        <p:nvPicPr>
          <p:cNvPr id="141" name="Google Shape;141;p21"/>
          <p:cNvPicPr preferRelativeResize="0"/>
          <p:nvPr/>
        </p:nvPicPr>
        <p:blipFill>
          <a:blip r:embed="rId3">
            <a:alphaModFix/>
          </a:blip>
          <a:stretch>
            <a:fillRect/>
          </a:stretch>
        </p:blipFill>
        <p:spPr>
          <a:xfrm>
            <a:off x="485388" y="948463"/>
            <a:ext cx="7648575" cy="1285875"/>
          </a:xfrm>
          <a:prstGeom prst="rect">
            <a:avLst/>
          </a:prstGeom>
          <a:noFill/>
          <a:ln>
            <a:noFill/>
          </a:ln>
        </p:spPr>
      </p:pic>
    </p:spTree>
  </p:cSld>
  <p:clrMapOvr>
    <a:masterClrMapping/>
  </p:clrMapOvr>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TotalTime>
  <Words>2041</Words>
  <Application>Microsoft Office PowerPoint</Application>
  <PresentationFormat>On-screen Show (16:9)</PresentationFormat>
  <Paragraphs>167</Paragraphs>
  <Slides>26</Slides>
  <Notes>26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26</vt:i4>
      </vt:variant>
    </vt:vector>
  </HeadingPairs>
  <TitlesOfParts>
    <vt:vector size="29" baseType="lpstr">
      <vt:lpstr>Arial</vt:lpstr>
      <vt:lpstr>Roboto</vt:lpstr>
      <vt:lpstr>Geometric</vt:lpstr>
      <vt:lpstr>NY Times v. U.S</vt:lpstr>
      <vt:lpstr>General Information </vt:lpstr>
      <vt:lpstr>Background </vt:lpstr>
      <vt:lpstr>Facts </vt:lpstr>
      <vt:lpstr>Facts </vt:lpstr>
      <vt:lpstr>PowerPoint Presentation</vt:lpstr>
      <vt:lpstr>Why did it go to the Supreme Court?  </vt:lpstr>
      <vt:lpstr>Arguments </vt:lpstr>
      <vt:lpstr>Court Ruling   </vt:lpstr>
      <vt:lpstr>Concurrences </vt:lpstr>
      <vt:lpstr>Dissents</vt:lpstr>
      <vt:lpstr>Analysis and Constitutional Significance  </vt:lpstr>
      <vt:lpstr>Precedents </vt:lpstr>
      <vt:lpstr>Sarah Palin v. New York Times</vt:lpstr>
      <vt:lpstr>Hazelwood School District v. Kuhlmeier</vt:lpstr>
      <vt:lpstr>Facts  </vt:lpstr>
      <vt:lpstr>Constitutional Similarities &amp; Historical Significance</vt:lpstr>
      <vt:lpstr>Ruling </vt:lpstr>
      <vt:lpstr>Analysis</vt:lpstr>
      <vt:lpstr>Greater New Orleans Broadcasting Association, Inc. v. United States </vt:lpstr>
      <vt:lpstr>Facts </vt:lpstr>
      <vt:lpstr>Constitutional Similarities &amp; Historical Significance </vt:lpstr>
      <vt:lpstr>Ruling  </vt:lpstr>
      <vt:lpstr>Analysis </vt:lpstr>
      <vt:lpstr>Interactive </vt:lpstr>
      <vt:lpstr>Citations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NY Times v. U.S</dc:title>
  <dc:creator>Chessock, Amy</dc:creator>
  <cp:lastModifiedBy>Boyle , Caitlin</cp:lastModifiedBy>
  <cp:revision>2</cp:revision>
  <dcterms:modified xsi:type="dcterms:W3CDTF">2024-02-21T12:41:29Z</dcterms:modified>
</cp:coreProperties>
</file>